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288" r:id="rId2"/>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MT" id="{9DB0AD70-B6F0-456B-AF08-98BC9FBE27E9}">
          <p14:sldIdLst>
            <p14:sldId id="288"/>
          </p14:sldIdLst>
        </p14:section>
      </p14:sectionLst>
    </p:ext>
    <p:ext uri="{EFAFB233-063F-42B5-8137-9DF3F51BA10A}">
      <p15:sldGuideLst xmlns:p15="http://schemas.microsoft.com/office/powerpoint/2012/main">
        <p15:guide id="1" orient="horz" pos="2160">
          <p15:clr>
            <a:srgbClr val="A4A3A4"/>
          </p15:clr>
        </p15:guide>
        <p15:guide id="2" orient="horz" pos="935" userDrawn="1">
          <p15:clr>
            <a:srgbClr val="A4A3A4"/>
          </p15:clr>
        </p15:guide>
        <p15:guide id="4" orient="horz" pos="3818">
          <p15:clr>
            <a:srgbClr val="A4A3A4"/>
          </p15:clr>
        </p15:guide>
        <p15:guide id="5" orient="horz" pos="3657">
          <p15:clr>
            <a:srgbClr val="A4A3A4"/>
          </p15:clr>
        </p15:guide>
        <p15:guide id="6" orient="horz" pos="4148">
          <p15:clr>
            <a:srgbClr val="A4A3A4"/>
          </p15:clr>
        </p15:guide>
        <p15:guide id="7" pos="2880">
          <p15:clr>
            <a:srgbClr val="A4A3A4"/>
          </p15:clr>
        </p15:guide>
        <p15:guide id="8" pos="389">
          <p15:clr>
            <a:srgbClr val="A4A3A4"/>
          </p15:clr>
        </p15:guide>
        <p15:guide id="9" pos="5605">
          <p15:clr>
            <a:srgbClr val="A4A3A4"/>
          </p15:clr>
        </p15:guide>
        <p15:guide id="10" pos="5380">
          <p15:clr>
            <a:srgbClr val="A4A3A4"/>
          </p15:clr>
        </p15:guide>
        <p15:guide id="11" pos="3455">
          <p15:clr>
            <a:srgbClr val="A4A3A4"/>
          </p15:clr>
        </p15:guide>
        <p15:guide id="12" pos="3689">
          <p15:clr>
            <a:srgbClr val="A4A3A4"/>
          </p15:clr>
        </p15:guide>
        <p15:guide id="13" pos="201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91311" autoAdjust="0"/>
  </p:normalViewPr>
  <p:slideViewPr>
    <p:cSldViewPr showGuides="1">
      <p:cViewPr varScale="1">
        <p:scale>
          <a:sx n="101" d="100"/>
          <a:sy n="101" d="100"/>
        </p:scale>
        <p:origin x="1806" y="102"/>
      </p:cViewPr>
      <p:guideLst>
        <p:guide orient="horz" pos="2160"/>
        <p:guide orient="horz" pos="935"/>
        <p:guide orient="horz" pos="3818"/>
        <p:guide orient="horz" pos="3657"/>
        <p:guide orient="horz" pos="4148"/>
        <p:guide pos="2880"/>
        <p:guide pos="389"/>
        <p:guide pos="5605"/>
        <p:guide pos="5380"/>
        <p:guide pos="3455"/>
        <p:guide pos="3689"/>
        <p:guide pos="2018"/>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5" y="0"/>
            <a:ext cx="2945659" cy="498056"/>
          </a:xfrm>
          <a:prstGeom prst="rect">
            <a:avLst/>
          </a:prstGeom>
        </p:spPr>
        <p:txBody>
          <a:bodyPr vert="horz" lIns="91405" tIns="45703" rIns="91405" bIns="45703" rtlCol="0"/>
          <a:lstStyle>
            <a:lvl1pPr algn="l">
              <a:defRPr sz="1200"/>
            </a:lvl1pPr>
          </a:lstStyle>
          <a:p>
            <a:endParaRPr lang="fr-FR"/>
          </a:p>
        </p:txBody>
      </p:sp>
      <p:sp>
        <p:nvSpPr>
          <p:cNvPr id="3" name="Espace réservé de la date 2"/>
          <p:cNvSpPr>
            <a:spLocks noGrp="1"/>
          </p:cNvSpPr>
          <p:nvPr>
            <p:ph type="dt" sz="quarter" idx="1"/>
          </p:nvPr>
        </p:nvSpPr>
        <p:spPr>
          <a:xfrm>
            <a:off x="3850448" y="0"/>
            <a:ext cx="2945659" cy="498056"/>
          </a:xfrm>
          <a:prstGeom prst="rect">
            <a:avLst/>
          </a:prstGeom>
        </p:spPr>
        <p:txBody>
          <a:bodyPr vert="horz" lIns="91405" tIns="45703" rIns="91405" bIns="45703" rtlCol="0"/>
          <a:lstStyle>
            <a:lvl1pPr algn="r">
              <a:defRPr sz="1200"/>
            </a:lvl1pPr>
          </a:lstStyle>
          <a:p>
            <a:fld id="{46D4E881-A390-4FAB-952A-C158D30795A2}" type="datetimeFigureOut">
              <a:rPr lang="fr-FR" smtClean="0"/>
              <a:pPr/>
              <a:t>27/05/2024</a:t>
            </a:fld>
            <a:endParaRPr lang="fr-FR"/>
          </a:p>
        </p:txBody>
      </p:sp>
      <p:sp>
        <p:nvSpPr>
          <p:cNvPr id="4" name="Espace réservé du pied de page 3"/>
          <p:cNvSpPr>
            <a:spLocks noGrp="1"/>
          </p:cNvSpPr>
          <p:nvPr>
            <p:ph type="ftr" sz="quarter" idx="2"/>
          </p:nvPr>
        </p:nvSpPr>
        <p:spPr>
          <a:xfrm>
            <a:off x="5" y="9428584"/>
            <a:ext cx="2945659" cy="498055"/>
          </a:xfrm>
          <a:prstGeom prst="rect">
            <a:avLst/>
          </a:prstGeom>
        </p:spPr>
        <p:txBody>
          <a:bodyPr vert="horz" lIns="91405" tIns="45703" rIns="91405" bIns="45703"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8" y="9428584"/>
            <a:ext cx="2945659" cy="498055"/>
          </a:xfrm>
          <a:prstGeom prst="rect">
            <a:avLst/>
          </a:prstGeom>
        </p:spPr>
        <p:txBody>
          <a:bodyPr vert="horz" lIns="91405" tIns="45703" rIns="91405" bIns="45703" rtlCol="0" anchor="b"/>
          <a:lstStyle>
            <a:lvl1pPr algn="r">
              <a:defRPr sz="1200"/>
            </a:lvl1pPr>
          </a:lstStyle>
          <a:p>
            <a:fld id="{121CB338-6CF4-4598-9A6D-AAC0FFD8651B}" type="slidenum">
              <a:rPr lang="fr-FR" smtClean="0"/>
              <a:pPr/>
              <a:t>‹N°›</a:t>
            </a:fld>
            <a:endParaRPr lang="fr-FR"/>
          </a:p>
        </p:txBody>
      </p:sp>
    </p:spTree>
    <p:extLst>
      <p:ext uri="{BB962C8B-B14F-4D97-AF65-F5344CB8AC3E}">
        <p14:creationId xmlns:p14="http://schemas.microsoft.com/office/powerpoint/2010/main" val="29010852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5" y="0"/>
            <a:ext cx="2945659" cy="496332"/>
          </a:xfrm>
          <a:prstGeom prst="rect">
            <a:avLst/>
          </a:prstGeom>
        </p:spPr>
        <p:txBody>
          <a:bodyPr vert="horz" lIns="91405" tIns="45703" rIns="91405" bIns="45703" rtlCol="0"/>
          <a:lstStyle>
            <a:lvl1pPr algn="l">
              <a:defRPr sz="1200"/>
            </a:lvl1pPr>
          </a:lstStyle>
          <a:p>
            <a:endParaRPr lang="fr-FR"/>
          </a:p>
        </p:txBody>
      </p:sp>
      <p:sp>
        <p:nvSpPr>
          <p:cNvPr id="3" name="Espace réservé de la date 2"/>
          <p:cNvSpPr>
            <a:spLocks noGrp="1"/>
          </p:cNvSpPr>
          <p:nvPr>
            <p:ph type="dt" idx="1"/>
          </p:nvPr>
        </p:nvSpPr>
        <p:spPr>
          <a:xfrm>
            <a:off x="3850448" y="0"/>
            <a:ext cx="2945659" cy="496332"/>
          </a:xfrm>
          <a:prstGeom prst="rect">
            <a:avLst/>
          </a:prstGeom>
        </p:spPr>
        <p:txBody>
          <a:bodyPr vert="horz" lIns="91405" tIns="45703" rIns="91405" bIns="45703" rtlCol="0"/>
          <a:lstStyle>
            <a:lvl1pPr algn="r">
              <a:defRPr sz="1200"/>
            </a:lvl1pPr>
          </a:lstStyle>
          <a:p>
            <a:fld id="{11B50710-B8B7-4D8F-BDE7-5C763412CDFD}" type="datetimeFigureOut">
              <a:rPr lang="fr-FR" smtClean="0"/>
              <a:pPr/>
              <a:t>27/05/2024</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05" tIns="45703" rIns="91405" bIns="45703" rtlCol="0" anchor="ctr"/>
          <a:lstStyle/>
          <a:p>
            <a:endParaRPr lang="fr-FR"/>
          </a:p>
        </p:txBody>
      </p:sp>
      <p:sp>
        <p:nvSpPr>
          <p:cNvPr id="5" name="Espace réservé des commentaires 4"/>
          <p:cNvSpPr>
            <a:spLocks noGrp="1"/>
          </p:cNvSpPr>
          <p:nvPr>
            <p:ph type="body" sz="quarter" idx="3"/>
          </p:nvPr>
        </p:nvSpPr>
        <p:spPr>
          <a:xfrm>
            <a:off x="679768" y="4715158"/>
            <a:ext cx="5438140" cy="4466987"/>
          </a:xfrm>
          <a:prstGeom prst="rect">
            <a:avLst/>
          </a:prstGeom>
        </p:spPr>
        <p:txBody>
          <a:bodyPr vert="horz" lIns="91405" tIns="45703" rIns="91405" bIns="45703"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5" y="9428583"/>
            <a:ext cx="2945659" cy="496332"/>
          </a:xfrm>
          <a:prstGeom prst="rect">
            <a:avLst/>
          </a:prstGeom>
        </p:spPr>
        <p:txBody>
          <a:bodyPr vert="horz" lIns="91405" tIns="45703" rIns="91405" bIns="45703"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8" y="9428583"/>
            <a:ext cx="2945659" cy="496332"/>
          </a:xfrm>
          <a:prstGeom prst="rect">
            <a:avLst/>
          </a:prstGeom>
        </p:spPr>
        <p:txBody>
          <a:bodyPr vert="horz" lIns="91405" tIns="45703" rIns="91405" bIns="45703" rtlCol="0" anchor="b"/>
          <a:lstStyle>
            <a:lvl1pPr algn="r">
              <a:defRPr sz="1200"/>
            </a:lvl1pPr>
          </a:lstStyle>
          <a:p>
            <a:fld id="{5A906ACB-0641-497D-A6F6-17171FCA9B16}" type="slidenum">
              <a:rPr lang="fr-FR" smtClean="0"/>
              <a:pPr/>
              <a:t>‹N°›</a:t>
            </a:fld>
            <a:endParaRPr lang="fr-FR"/>
          </a:p>
        </p:txBody>
      </p:sp>
    </p:spTree>
    <p:extLst>
      <p:ext uri="{BB962C8B-B14F-4D97-AF65-F5344CB8AC3E}">
        <p14:creationId xmlns:p14="http://schemas.microsoft.com/office/powerpoint/2010/main" val="12159763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D5161DF1-DA3B-4BE7-996B-D3A5EFCFD604}" type="slidenum">
              <a:rPr lang="fr-FR" smtClean="0"/>
              <a:pPr/>
              <a:t>1</a:t>
            </a:fld>
            <a:endParaRPr lang="fr-FR"/>
          </a:p>
        </p:txBody>
      </p:sp>
    </p:spTree>
    <p:extLst>
      <p:ext uri="{BB962C8B-B14F-4D97-AF65-F5344CB8AC3E}">
        <p14:creationId xmlns:p14="http://schemas.microsoft.com/office/powerpoint/2010/main" val="2216605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1_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259632" y="188640"/>
            <a:ext cx="7014462" cy="439200"/>
          </a:xfrm>
          <a:prstGeom prst="rect">
            <a:avLst/>
          </a:prstGeom>
        </p:spPr>
        <p:txBody>
          <a:bodyPr/>
          <a:lstStyle/>
          <a:p>
            <a:r>
              <a:rPr lang="fr-FR"/>
              <a:t>Modifiez le style du titre</a:t>
            </a:r>
          </a:p>
        </p:txBody>
      </p:sp>
      <p:sp>
        <p:nvSpPr>
          <p:cNvPr id="3" name="Espace réservé du contenu 2"/>
          <p:cNvSpPr>
            <a:spLocks noGrp="1"/>
          </p:cNvSpPr>
          <p:nvPr>
            <p:ph idx="1"/>
          </p:nvPr>
        </p:nvSpPr>
        <p:spPr>
          <a:xfrm>
            <a:off x="617538" y="1512888"/>
            <a:ext cx="7899400" cy="3976687"/>
          </a:xfrm>
          <a:prstGeom prst="rect">
            <a:avLst/>
          </a:prstGeo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10" name="Espace réservé de la date 9"/>
          <p:cNvSpPr>
            <a:spLocks noGrp="1"/>
          </p:cNvSpPr>
          <p:nvPr>
            <p:ph type="dt" sz="half" idx="10"/>
          </p:nvPr>
        </p:nvSpPr>
        <p:spPr/>
        <p:txBody>
          <a:bodyPr/>
          <a:lstStyle/>
          <a:p>
            <a:fld id="{DB3AEE49-3FC5-4F88-AEB4-B5A4C2178FF9}" type="datetime1">
              <a:rPr lang="fr-FR" smtClean="0"/>
              <a:pPr/>
              <a:t>27/05/2024</a:t>
            </a:fld>
            <a:endParaRPr lang="fr-FR" dirty="0"/>
          </a:p>
        </p:txBody>
      </p:sp>
      <p:sp>
        <p:nvSpPr>
          <p:cNvPr id="11" name="Espace réservé du pied de page 10"/>
          <p:cNvSpPr>
            <a:spLocks noGrp="1"/>
          </p:cNvSpPr>
          <p:nvPr>
            <p:ph type="ftr" sz="quarter" idx="11"/>
          </p:nvPr>
        </p:nvSpPr>
        <p:spPr>
          <a:xfrm>
            <a:off x="1778000" y="6061075"/>
            <a:ext cx="5588000" cy="360000"/>
          </a:xfrm>
          <a:prstGeom prst="rect">
            <a:avLst/>
          </a:prstGeom>
        </p:spPr>
        <p:txBody>
          <a:bodyPr/>
          <a:lstStyle/>
          <a:p>
            <a:pPr algn="r"/>
            <a:r>
              <a:rPr lang="fr-FR"/>
              <a:t>PREV. FORMATION Ci²/FabLab</a:t>
            </a:r>
            <a:endParaRPr lang="fr-FR" dirty="0"/>
          </a:p>
        </p:txBody>
      </p:sp>
    </p:spTree>
    <p:extLst>
      <p:ext uri="{BB962C8B-B14F-4D97-AF65-F5344CB8AC3E}">
        <p14:creationId xmlns:p14="http://schemas.microsoft.com/office/powerpoint/2010/main" val="14298085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bwMode="gray">
          <a:xfrm>
            <a:off x="0" y="0"/>
            <a:ext cx="9144000" cy="9175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Espace réservé de la date 3"/>
          <p:cNvSpPr>
            <a:spLocks noGrp="1"/>
          </p:cNvSpPr>
          <p:nvPr>
            <p:ph type="dt" sz="half" idx="2"/>
          </p:nvPr>
        </p:nvSpPr>
        <p:spPr bwMode="gray">
          <a:xfrm>
            <a:off x="-1" y="6669360"/>
            <a:ext cx="265114" cy="180000"/>
          </a:xfrm>
          <a:prstGeom prst="rect">
            <a:avLst/>
          </a:prstGeom>
        </p:spPr>
        <p:txBody>
          <a:bodyPr vert="horz" lIns="0" tIns="0" rIns="0" bIns="0" rtlCol="0" anchor="ctr" anchorCtr="0">
            <a:noAutofit/>
          </a:bodyPr>
          <a:lstStyle>
            <a:lvl1pPr algn="ctr">
              <a:defRPr sz="100">
                <a:solidFill>
                  <a:schemeClr val="bg1">
                    <a:alpha val="0"/>
                  </a:schemeClr>
                </a:solidFill>
              </a:defRPr>
            </a:lvl1pPr>
          </a:lstStyle>
          <a:p>
            <a:fld id="{5CAEB4E5-C765-477B-B7A4-4C9D6B09141A}" type="datetime1">
              <a:rPr lang="fr-FR" smtClean="0"/>
              <a:pPr/>
              <a:t>27/05/2024</a:t>
            </a:fld>
            <a:endParaRPr lang="fr-FR" dirty="0"/>
          </a:p>
        </p:txBody>
      </p:sp>
      <p:pic>
        <p:nvPicPr>
          <p:cNvPr id="9" name="Imag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4841" y="114219"/>
            <a:ext cx="1014181" cy="689136"/>
          </a:xfrm>
          <a:prstGeom prst="rect">
            <a:avLst/>
          </a:prstGeom>
        </p:spPr>
      </p:pic>
    </p:spTree>
  </p:cSld>
  <p:clrMap bg1="lt1" tx1="dk1" bg2="lt2" tx2="dk2" accent1="accent1" accent2="accent2" accent3="accent3" accent4="accent4" accent5="accent5" accent6="accent6" hlink="hlink" folHlink="folHlink"/>
  <p:sldLayoutIdLst>
    <p:sldLayoutId id="2147483671" r:id="rId1"/>
  </p:sldLayoutIdLst>
  <p:hf hdr="0"/>
  <p:txStyles>
    <p:titleStyle>
      <a:lvl1pPr algn="l" defTabSz="914400" rtl="0" eaLnBrk="1" latinLnBrk="0" hangingPunct="1">
        <a:lnSpc>
          <a:spcPct val="100000"/>
        </a:lnSpc>
        <a:spcBef>
          <a:spcPts val="0"/>
        </a:spcBef>
        <a:spcAft>
          <a:spcPts val="0"/>
        </a:spcAft>
        <a:buNone/>
        <a:defRPr sz="1200" b="1" kern="1200" cap="all" baseline="0">
          <a:solidFill>
            <a:schemeClr val="tx1"/>
          </a:solidFill>
          <a:latin typeface="+mj-lt"/>
          <a:ea typeface="+mj-ea"/>
          <a:cs typeface="+mj-cs"/>
        </a:defRPr>
      </a:lvl1pPr>
    </p:titleStyle>
    <p:bodyStyle>
      <a:lvl1pPr marL="0" indent="0" algn="l" defTabSz="914400" rtl="0" eaLnBrk="1" latinLnBrk="0" hangingPunct="1">
        <a:lnSpc>
          <a:spcPct val="100000"/>
        </a:lnSpc>
        <a:spcBef>
          <a:spcPts val="0"/>
        </a:spcBef>
        <a:spcAft>
          <a:spcPts val="0"/>
        </a:spcAft>
        <a:buSzPct val="25000"/>
        <a:buFontTx/>
        <a:buNone/>
        <a:defRPr sz="1500" b="0" kern="1200" cap="none" baseline="0">
          <a:solidFill>
            <a:schemeClr val="accent5"/>
          </a:solidFill>
          <a:latin typeface="+mn-lt"/>
          <a:ea typeface="+mn-ea"/>
          <a:cs typeface="+mn-cs"/>
        </a:defRPr>
      </a:lvl1pPr>
      <a:lvl2pPr marL="0" indent="0" algn="l" defTabSz="914400" rtl="0" eaLnBrk="1" latinLnBrk="0" hangingPunct="1">
        <a:lnSpc>
          <a:spcPct val="100000"/>
        </a:lnSpc>
        <a:spcBef>
          <a:spcPts val="0"/>
        </a:spcBef>
        <a:spcAft>
          <a:spcPts val="0"/>
        </a:spcAft>
        <a:buSzPct val="25000"/>
        <a:buFontTx/>
        <a:buNone/>
        <a:defRPr sz="1700" b="1" kern="1200" cap="none">
          <a:solidFill>
            <a:schemeClr val="bg2"/>
          </a:solidFill>
          <a:latin typeface="+mn-lt"/>
          <a:ea typeface="+mn-ea"/>
          <a:cs typeface="+mn-cs"/>
        </a:defRPr>
      </a:lvl2pPr>
      <a:lvl3pPr marL="0" indent="0" algn="l" defTabSz="914400" rtl="0" eaLnBrk="1" latinLnBrk="0" hangingPunct="1">
        <a:lnSpc>
          <a:spcPct val="100000"/>
        </a:lnSpc>
        <a:spcBef>
          <a:spcPts val="0"/>
        </a:spcBef>
        <a:spcAft>
          <a:spcPts val="0"/>
        </a:spcAft>
        <a:buSzPct val="25000"/>
        <a:buFontTx/>
        <a:buNone/>
        <a:defRPr sz="1000" kern="1200" cap="none">
          <a:solidFill>
            <a:schemeClr val="tx1"/>
          </a:solidFill>
          <a:latin typeface="+mn-lt"/>
          <a:ea typeface="+mn-ea"/>
          <a:cs typeface="+mn-cs"/>
        </a:defRPr>
      </a:lvl3pPr>
      <a:lvl4pPr marL="171450" indent="-171450" algn="l" defTabSz="914400" rtl="0" eaLnBrk="1" latinLnBrk="0" hangingPunct="1">
        <a:lnSpc>
          <a:spcPct val="100000"/>
        </a:lnSpc>
        <a:spcBef>
          <a:spcPts val="0"/>
        </a:spcBef>
        <a:spcAft>
          <a:spcPts val="0"/>
        </a:spcAft>
        <a:buClr>
          <a:schemeClr val="bg2"/>
        </a:buClr>
        <a:buSzPct val="100000"/>
        <a:buFont typeface="Arial" panose="020B0604020202020204" pitchFamily="34" charset="0"/>
        <a:buChar char="►"/>
        <a:defRPr sz="1000" kern="1200" cap="none">
          <a:solidFill>
            <a:schemeClr val="tx1"/>
          </a:solidFill>
          <a:latin typeface="+mn-lt"/>
          <a:ea typeface="+mn-ea"/>
          <a:cs typeface="+mn-cs"/>
        </a:defRPr>
      </a:lvl4pPr>
      <a:lvl5pPr marL="361950" indent="-171450" algn="l" defTabSz="914400" rtl="0" eaLnBrk="1" latinLnBrk="0" hangingPunct="1">
        <a:lnSpc>
          <a:spcPct val="100000"/>
        </a:lnSpc>
        <a:spcBef>
          <a:spcPts val="0"/>
        </a:spcBef>
        <a:spcAft>
          <a:spcPts val="0"/>
        </a:spcAft>
        <a:buClr>
          <a:schemeClr val="bg2"/>
        </a:buClr>
        <a:buSzPct val="100000"/>
        <a:buFont typeface="Arial" panose="020B0604020202020204" pitchFamily="34" charset="0"/>
        <a:buChar char="-"/>
        <a:defRPr sz="1000" kern="1200" cap="none">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0">
              <a:schemeClr val="accent1">
                <a:lumMod val="45000"/>
                <a:lumOff val="55000"/>
              </a:schemeClr>
            </a:gs>
            <a:gs pos="0">
              <a:schemeClr val="accent1">
                <a:lumMod val="45000"/>
                <a:lumOff val="55000"/>
              </a:schemeClr>
            </a:gs>
            <a:gs pos="0">
              <a:schemeClr val="accent1">
                <a:lumMod val="0"/>
                <a:lumOff val="100000"/>
              </a:schemeClr>
            </a:gs>
          </a:gsLst>
          <a:lin ang="5400000" scaled="1"/>
          <a:tileRect/>
        </a:gradFill>
        <a:effectLst/>
      </p:bgPr>
    </p:bg>
    <p:spTree>
      <p:nvGrpSpPr>
        <p:cNvPr id="1" name=""/>
        <p:cNvGrpSpPr/>
        <p:nvPr/>
      </p:nvGrpSpPr>
      <p:grpSpPr>
        <a:xfrm>
          <a:off x="0" y="0"/>
          <a:ext cx="0" cy="0"/>
          <a:chOff x="0" y="0"/>
          <a:chExt cx="0" cy="0"/>
        </a:xfrm>
      </p:grpSpPr>
      <p:sp>
        <p:nvSpPr>
          <p:cNvPr id="12" name="Rectangle 5"/>
          <p:cNvSpPr>
            <a:spLocks noChangeArrowheads="1"/>
          </p:cNvSpPr>
          <p:nvPr/>
        </p:nvSpPr>
        <p:spPr bwMode="auto">
          <a:xfrm>
            <a:off x="0" y="0"/>
            <a:ext cx="9144000" cy="6909584"/>
          </a:xfrm>
          <a:prstGeom prst="rect">
            <a:avLst/>
          </a:prstGeom>
          <a:noFill/>
          <a:ln>
            <a:noFill/>
          </a:ln>
          <a:effectLst/>
        </p:spPr>
        <p:txBody>
          <a:bodyPr vert="horz" wrap="square" lIns="91440" tIns="45720" rIns="91440" bIns="45720" numCol="1" anchor="t" anchorCtr="0" compatLnSpc="1">
            <a:prstTxWarp prst="textNoShape">
              <a:avLst/>
            </a:prstTxWarp>
            <a:spAutoFit/>
          </a:bodyPr>
          <a:lstStyle/>
          <a:p>
            <a:pPr lvl="0" eaLnBrk="0" fontAlgn="base" hangingPunct="0">
              <a:spcBef>
                <a:spcPct val="0"/>
              </a:spcBef>
              <a:spcAft>
                <a:spcPct val="0"/>
              </a:spcAft>
            </a:pPr>
            <a:endParaRPr lang="fr-FR" altLang="zh-CN" sz="1000" b="1" dirty="0">
              <a:latin typeface="Times New Roman" panose="02020603050405020304" pitchFamily="18" charset="0"/>
              <a:ea typeface="Droid Sans Fallback"/>
              <a:cs typeface="Times New Roman" panose="02020603050405020304" pitchFamily="18" charset="0"/>
            </a:endParaRPr>
          </a:p>
          <a:p>
            <a:pPr lvl="0" eaLnBrk="0" fontAlgn="base" hangingPunct="0">
              <a:spcBef>
                <a:spcPct val="0"/>
              </a:spcBef>
              <a:spcAft>
                <a:spcPct val="0"/>
              </a:spcAft>
            </a:pPr>
            <a:endParaRPr lang="fr-FR" altLang="zh-CN" sz="1000" b="1" dirty="0">
              <a:latin typeface="Times New Roman" panose="02020603050405020304" pitchFamily="18" charset="0"/>
              <a:ea typeface="Droid Sans Fallback"/>
              <a:cs typeface="Times New Roman" panose="02020603050405020304" pitchFamily="18" charset="0"/>
            </a:endParaRPr>
          </a:p>
          <a:p>
            <a:pPr lvl="0" eaLnBrk="0" fontAlgn="base" hangingPunct="0">
              <a:spcBef>
                <a:spcPct val="0"/>
              </a:spcBef>
              <a:spcAft>
                <a:spcPct val="0"/>
              </a:spcAft>
            </a:pPr>
            <a:endParaRPr lang="fr-FR" altLang="zh-CN" sz="1000" b="1" dirty="0">
              <a:latin typeface="Times New Roman" panose="02020603050405020304" pitchFamily="18" charset="0"/>
              <a:ea typeface="Droid Sans Fallback"/>
              <a:cs typeface="Times New Roman" panose="02020603050405020304" pitchFamily="18" charset="0"/>
            </a:endParaRPr>
          </a:p>
          <a:p>
            <a:pPr lvl="0" eaLnBrk="0" fontAlgn="base" hangingPunct="0">
              <a:spcBef>
                <a:spcPct val="0"/>
              </a:spcBef>
              <a:spcAft>
                <a:spcPct val="0"/>
              </a:spcAft>
            </a:pPr>
            <a:endParaRPr lang="fr-FR" altLang="zh-CN" sz="1000" b="1" dirty="0">
              <a:latin typeface="Times New Roman" panose="02020603050405020304" pitchFamily="18" charset="0"/>
              <a:ea typeface="Droid Sans Fallback"/>
              <a:cs typeface="Times New Roman" panose="02020603050405020304" pitchFamily="18" charset="0"/>
            </a:endParaRPr>
          </a:p>
          <a:p>
            <a:pPr lvl="0" eaLnBrk="0" fontAlgn="base" hangingPunct="0">
              <a:spcBef>
                <a:spcPct val="0"/>
              </a:spcBef>
              <a:spcAft>
                <a:spcPct val="0"/>
              </a:spcAft>
            </a:pPr>
            <a:endParaRPr lang="fr-FR" altLang="zh-CN" sz="1000" b="1" dirty="0">
              <a:latin typeface="Times New Roman" panose="02020603050405020304" pitchFamily="18" charset="0"/>
              <a:ea typeface="Droid Sans Fallback"/>
              <a:cs typeface="Times New Roman" panose="02020603050405020304" pitchFamily="18" charset="0"/>
            </a:endParaRPr>
          </a:p>
          <a:p>
            <a:pPr lvl="0" eaLnBrk="0" fontAlgn="base" hangingPunct="0">
              <a:spcBef>
                <a:spcPct val="0"/>
              </a:spcBef>
              <a:spcAft>
                <a:spcPct val="0"/>
              </a:spcAft>
            </a:pPr>
            <a:endParaRPr lang="fr-FR" altLang="zh-CN" sz="1000" b="1" dirty="0">
              <a:latin typeface="Times New Roman" panose="02020603050405020304" pitchFamily="18" charset="0"/>
              <a:ea typeface="Droid Sans Fallback"/>
              <a:cs typeface="Times New Roman" panose="02020603050405020304" pitchFamily="18" charset="0"/>
            </a:endParaRPr>
          </a:p>
          <a:p>
            <a:pPr lvl="0" eaLnBrk="0" fontAlgn="base" hangingPunct="0">
              <a:spcBef>
                <a:spcPct val="0"/>
              </a:spcBef>
              <a:spcAft>
                <a:spcPct val="0"/>
              </a:spcAft>
            </a:pPr>
            <a:r>
              <a:rPr lang="fr-FR" altLang="zh-CN" sz="1000" b="1" dirty="0">
                <a:latin typeface="Times New Roman" panose="02020603050405020304" pitchFamily="18" charset="0"/>
                <a:ea typeface="Droid Sans Fallback"/>
                <a:cs typeface="Times New Roman" panose="02020603050405020304" pitchFamily="18" charset="0"/>
              </a:rPr>
              <a:t>Laboratoire d’accueil : </a:t>
            </a:r>
            <a:r>
              <a:rPr lang="fr-FR" sz="1000" dirty="0" err="1">
                <a:latin typeface="Times New Roman" panose="02020603050405020304" pitchFamily="18" charset="0"/>
                <a:cs typeface="Times New Roman" panose="02020603050405020304" pitchFamily="18" charset="0"/>
              </a:rPr>
              <a:t>LGCgE</a:t>
            </a:r>
            <a:r>
              <a:rPr lang="fr-FR" sz="1000" dirty="0">
                <a:latin typeface="Times New Roman" panose="02020603050405020304" pitchFamily="18" charset="0"/>
                <a:cs typeface="Times New Roman" panose="02020603050405020304" pitchFamily="18" charset="0"/>
              </a:rPr>
              <a:t> Laboratoire Génie Civil &amp; Géo-Environnement</a:t>
            </a:r>
          </a:p>
          <a:p>
            <a:pPr lvl="0" eaLnBrk="0" fontAlgn="base" hangingPunct="0">
              <a:spcBef>
                <a:spcPct val="0"/>
              </a:spcBef>
              <a:spcAft>
                <a:spcPct val="0"/>
              </a:spcAft>
            </a:pPr>
            <a:r>
              <a:rPr lang="fr-FR" altLang="zh-CN" sz="1000" b="1" dirty="0">
                <a:solidFill>
                  <a:srgbClr val="000000"/>
                </a:solidFill>
                <a:latin typeface="Times New Roman" panose="02020603050405020304" pitchFamily="18" charset="0"/>
                <a:ea typeface="Droid Sans Fallback"/>
                <a:cs typeface="Times New Roman" panose="02020603050405020304" pitchFamily="18" charset="0"/>
              </a:rPr>
              <a:t>Ecole Doctorale : SMRE 104 </a:t>
            </a:r>
            <a:r>
              <a:rPr lang="fr-FR" sz="1000" dirty="0">
                <a:latin typeface="Times New Roman" panose="02020603050405020304" pitchFamily="18" charset="0"/>
                <a:cs typeface="Times New Roman" panose="02020603050405020304" pitchFamily="18" charset="0"/>
              </a:rPr>
              <a:t>(U-Lille, Centrale Lille Institut, IMT Nord Europe)</a:t>
            </a:r>
          </a:p>
          <a:p>
            <a:pPr lvl="0" eaLnBrk="0" fontAlgn="base" hangingPunct="0">
              <a:spcBef>
                <a:spcPct val="0"/>
              </a:spcBef>
              <a:spcAft>
                <a:spcPct val="0"/>
              </a:spcAft>
            </a:pPr>
            <a:endParaRPr lang="fr-FR" altLang="zh-CN" sz="600" dirty="0">
              <a:latin typeface="Times New Roman" panose="02020603050405020304" pitchFamily="18" charset="0"/>
              <a:ea typeface="Droid Sans Fallback"/>
              <a:cs typeface="Times New Roman" panose="02020603050405020304" pitchFamily="18" charset="0"/>
            </a:endParaRPr>
          </a:p>
          <a:p>
            <a:pPr lvl="0" algn="ctr" eaLnBrk="0" fontAlgn="base" hangingPunct="0">
              <a:spcBef>
                <a:spcPct val="0"/>
              </a:spcBef>
              <a:spcAft>
                <a:spcPct val="0"/>
              </a:spcAft>
            </a:pPr>
            <a:r>
              <a:rPr lang="fr-FR" altLang="zh-CN" sz="1000" dirty="0">
                <a:latin typeface="Times New Roman" panose="02020603050405020304" pitchFamily="18" charset="0"/>
                <a:ea typeface="Droid Sans Fallback"/>
                <a:cs typeface="Times New Roman" panose="02020603050405020304" pitchFamily="18" charset="0"/>
              </a:rPr>
              <a:t>THÈSE présentée en vue d’obtenir le grade de DOCTEUR</a:t>
            </a:r>
            <a:r>
              <a:rPr lang="fr-FR" altLang="zh-CN" sz="1000" dirty="0">
                <a:solidFill>
                  <a:srgbClr val="FF0000"/>
                </a:solidFill>
                <a:latin typeface="Times New Roman" panose="02020603050405020304" pitchFamily="18" charset="0"/>
                <a:ea typeface="Droid Sans Fallback"/>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Sciences de la terre et de l’univers - EEP</a:t>
            </a:r>
          </a:p>
          <a:p>
            <a:pPr lvl="0" algn="ctr" eaLnBrk="0" fontAlgn="base" hangingPunct="0">
              <a:spcBef>
                <a:spcPct val="0"/>
              </a:spcBef>
              <a:spcAft>
                <a:spcPct val="0"/>
              </a:spcAft>
            </a:pPr>
            <a:r>
              <a:rPr lang="fr-FR" sz="1000" dirty="0">
                <a:latin typeface="Times New Roman" panose="02020603050405020304" pitchFamily="18" charset="0"/>
                <a:cs typeface="Times New Roman" panose="02020603050405020304" pitchFamily="18" charset="0"/>
              </a:rPr>
              <a:t> </a:t>
            </a:r>
            <a:r>
              <a:rPr lang="fr-FR" altLang="zh-CN" sz="600" dirty="0">
                <a:latin typeface="Times New Roman" panose="02020603050405020304" pitchFamily="18" charset="0"/>
                <a:ea typeface="Droid Sans Fallback"/>
                <a:cs typeface="Times New Roman" panose="02020603050405020304" pitchFamily="18" charset="0"/>
              </a:rPr>
              <a:t>par</a:t>
            </a:r>
            <a:endParaRPr lang="fr-FR" sz="1200" dirty="0">
              <a:latin typeface="Times New Roman" panose="02020603050405020304" pitchFamily="18" charset="0"/>
              <a:cs typeface="Times New Roman" panose="02020603050405020304" pitchFamily="18" charset="0"/>
            </a:endParaRPr>
          </a:p>
          <a:p>
            <a:pPr algn="ctr"/>
            <a:r>
              <a:rPr lang="fr-FR" sz="1600" b="1" dirty="0">
                <a:latin typeface="Times New Roman" panose="02020603050405020304" pitchFamily="18" charset="0"/>
                <a:cs typeface="Times New Roman" panose="02020603050405020304" pitchFamily="18" charset="0"/>
              </a:rPr>
              <a:t>DELAPORTE Morgan</a:t>
            </a:r>
          </a:p>
          <a:p>
            <a:pPr algn="ctr"/>
            <a:r>
              <a:rPr lang="fr-FR" altLang="zh-CN" sz="1000" dirty="0">
                <a:latin typeface="Times New Roman" panose="02020603050405020304" pitchFamily="18" charset="0"/>
                <a:cs typeface="Times New Roman" panose="02020603050405020304" pitchFamily="18" charset="0"/>
              </a:rPr>
              <a:t>D</a:t>
            </a:r>
            <a:r>
              <a:rPr lang="fr-FR" altLang="zh-CN" sz="600" dirty="0">
                <a:latin typeface="Times New Roman" panose="02020603050405020304" pitchFamily="18" charset="0"/>
                <a:ea typeface="Droid Sans Fallback"/>
                <a:cs typeface="Times New Roman" panose="02020603050405020304" pitchFamily="18" charset="0"/>
              </a:rPr>
              <a:t>OCTORAT de l’UNIVERSITÉ DE LILLE DÉLIVRÉ PAR IMT NORD EUROPE</a:t>
            </a:r>
          </a:p>
          <a:p>
            <a:pPr lvl="0" algn="ctr" eaLnBrk="0" fontAlgn="base" hangingPunct="0">
              <a:spcBef>
                <a:spcPct val="0"/>
              </a:spcBef>
              <a:spcAft>
                <a:spcPct val="0"/>
              </a:spcAft>
            </a:pPr>
            <a:r>
              <a:rPr lang="fr-FR" altLang="zh-CN" sz="800" dirty="0">
                <a:latin typeface="Times New Roman" panose="02020603050405020304" pitchFamily="18" charset="0"/>
                <a:ea typeface="Droid Sans Fallback"/>
                <a:cs typeface="Times New Roman" panose="02020603050405020304" pitchFamily="18" charset="0"/>
              </a:rPr>
              <a:t>Titre de la thèse : </a:t>
            </a:r>
          </a:p>
          <a:p>
            <a:pPr algn="ctr">
              <a:tabLst>
                <a:tab pos="4486275" algn="ctr"/>
              </a:tabLst>
            </a:pPr>
            <a:r>
              <a:rPr lang="fr-FR" sz="1200" b="1" i="1" dirty="0">
                <a:latin typeface="Times New Roman" panose="02020603050405020304" pitchFamily="18" charset="0"/>
                <a:cs typeface="Times New Roman" panose="02020603050405020304" pitchFamily="18" charset="0"/>
              </a:rPr>
              <a:t>Etude des problématiques érosives en Territoire Hauts de France : Compréhension des dynamiques des flux hydro sédimentaires </a:t>
            </a:r>
          </a:p>
          <a:p>
            <a:pPr algn="ctr">
              <a:tabLst>
                <a:tab pos="4486275" algn="ctr"/>
              </a:tabLst>
            </a:pPr>
            <a:r>
              <a:rPr lang="fr-FR" sz="1200" b="1" i="1" dirty="0">
                <a:latin typeface="Times New Roman" panose="02020603050405020304" pitchFamily="18" charset="0"/>
                <a:cs typeface="Times New Roman" panose="02020603050405020304" pitchFamily="18" charset="0"/>
              </a:rPr>
              <a:t>                     et de leur rôles sur la qualité des cours d'eau</a:t>
            </a:r>
            <a:r>
              <a:rPr lang="fr-FR" sz="1200" b="1" dirty="0">
                <a:latin typeface="Times New Roman" panose="02020603050405020304" pitchFamily="18" charset="0"/>
                <a:cs typeface="Times New Roman" panose="02020603050405020304" pitchFamily="18" charset="0"/>
              </a:rPr>
              <a:t> </a:t>
            </a:r>
            <a:r>
              <a:rPr lang="en-US" sz="1150" b="1" dirty="0">
                <a:solidFill>
                  <a:srgbClr val="0070C0"/>
                </a:solidFill>
                <a:latin typeface="Times New Roman" panose="02020603050405020304" pitchFamily="18" charset="0"/>
                <a:cs typeface="Times New Roman" panose="02020603050405020304" pitchFamily="18" charset="0"/>
              </a:rPr>
              <a:t>	</a:t>
            </a:r>
          </a:p>
          <a:p>
            <a:pPr algn="ctr">
              <a:tabLst>
                <a:tab pos="4486275" algn="ctr"/>
              </a:tabLst>
            </a:pPr>
            <a:r>
              <a:rPr lang="fr-FR" sz="1200" b="1" i="1" dirty="0">
                <a:solidFill>
                  <a:srgbClr val="0070C0"/>
                </a:solidFill>
                <a:latin typeface="Times New Roman" panose="02020603050405020304" pitchFamily="18" charset="0"/>
                <a:cs typeface="Times New Roman" panose="02020603050405020304" pitchFamily="18" charset="0"/>
              </a:rPr>
              <a:t>Soutenance prévue le mardi 25 juin 2024 à 14h00</a:t>
            </a:r>
            <a:br>
              <a:rPr lang="fr-FR" sz="1200" b="1" i="1" dirty="0">
                <a:solidFill>
                  <a:srgbClr val="0070C0"/>
                </a:solidFill>
                <a:latin typeface="Times New Roman" panose="02020603050405020304" pitchFamily="18" charset="0"/>
                <a:cs typeface="Times New Roman" panose="02020603050405020304" pitchFamily="18" charset="0"/>
              </a:rPr>
            </a:br>
            <a:r>
              <a:rPr lang="fr-FR" sz="1200" b="1" i="1" dirty="0">
                <a:solidFill>
                  <a:srgbClr val="0070C0"/>
                </a:solidFill>
                <a:latin typeface="Times New Roman" panose="02020603050405020304" pitchFamily="18" charset="0"/>
                <a:cs typeface="Times New Roman" panose="02020603050405020304" pitchFamily="18" charset="0"/>
              </a:rPr>
              <a:t>Lieu :   IMT Nord-Europe - Salle : Amphi Byron - Cité scientifique Rue Guglielmo Marconi, 59650 Villeneuve-d’Ascq </a:t>
            </a:r>
            <a:br>
              <a:rPr lang="fr-FR" sz="1200" b="1" i="1" dirty="0">
                <a:solidFill>
                  <a:srgbClr val="0070C0"/>
                </a:solidFill>
                <a:latin typeface="Times New Roman" panose="02020603050405020304" pitchFamily="18" charset="0"/>
                <a:cs typeface="Times New Roman" panose="02020603050405020304" pitchFamily="18" charset="0"/>
              </a:rPr>
            </a:br>
            <a:r>
              <a:rPr lang="fr-FR" altLang="zh-CN" sz="800" b="1" dirty="0">
                <a:latin typeface="Times New Roman" panose="02020603050405020304" pitchFamily="18" charset="0"/>
                <a:cs typeface="Times New Roman" panose="02020603050405020304" pitchFamily="18" charset="0"/>
              </a:rPr>
              <a:t>Devant le jury d’examen :</a:t>
            </a:r>
            <a:endParaRPr lang="fr-FR" altLang="zh-CN" sz="800" dirty="0">
              <a:latin typeface="Times New Roman" panose="02020603050405020304" pitchFamily="18" charset="0"/>
              <a:cs typeface="Times New Roman" panose="02020603050405020304" pitchFamily="18" charset="0"/>
            </a:endParaRPr>
          </a:p>
          <a:p>
            <a:pPr>
              <a:tabLst>
                <a:tab pos="1346200" algn="l"/>
                <a:tab pos="3049588" algn="l"/>
              </a:tabLst>
            </a:pPr>
            <a:endParaRPr lang="fr-FR" sz="900" dirty="0">
              <a:latin typeface="Times New Roman" panose="02020603050405020304" pitchFamily="18" charset="0"/>
              <a:cs typeface="Times New Roman" panose="02020603050405020304" pitchFamily="18" charset="0"/>
            </a:endParaRPr>
          </a:p>
          <a:p>
            <a:pPr defTabSz="942975">
              <a:tabLst>
                <a:tab pos="1619250" algn="l"/>
                <a:tab pos="3048000" algn="l"/>
              </a:tabLst>
            </a:pPr>
            <a:r>
              <a:rPr lang="fr-FR" sz="1000" dirty="0">
                <a:latin typeface="Times New Roman" panose="02020603050405020304" pitchFamily="18" charset="0"/>
                <a:cs typeface="Times New Roman" panose="02020603050405020304" pitchFamily="18" charset="0"/>
              </a:rPr>
              <a:t>Président 	 (désigné lors de la soutenance)</a:t>
            </a:r>
          </a:p>
          <a:p>
            <a:pPr defTabSz="942975">
              <a:tabLst>
                <a:tab pos="1619250" algn="l"/>
                <a:tab pos="3048000" algn="l"/>
              </a:tabLst>
            </a:pPr>
            <a:r>
              <a:rPr lang="fr-FR" sz="1000" dirty="0">
                <a:latin typeface="Times New Roman" panose="02020603050405020304" pitchFamily="18" charset="0"/>
                <a:cs typeface="Times New Roman" panose="02020603050405020304" pitchFamily="18" charset="0"/>
              </a:rPr>
              <a:t>Rapporteur	 </a:t>
            </a:r>
            <a:r>
              <a:rPr lang="fr-FR" sz="1000" cap="all" dirty="0">
                <a:latin typeface="Times New Roman" panose="02020603050405020304" pitchFamily="18" charset="0"/>
                <a:cs typeface="Times New Roman" panose="02020603050405020304" pitchFamily="18" charset="0"/>
              </a:rPr>
              <a:t>COPARD </a:t>
            </a:r>
            <a:r>
              <a:rPr lang="fr-FR" sz="1000" dirty="0">
                <a:latin typeface="Times New Roman" panose="02020603050405020304" pitchFamily="18" charset="0"/>
                <a:cs typeface="Times New Roman" panose="02020603050405020304" pitchFamily="18" charset="0"/>
              </a:rPr>
              <a:t>Yoann,		Professeur,		Université Rouen-Normandie       </a:t>
            </a:r>
          </a:p>
          <a:p>
            <a:pPr defTabSz="942975">
              <a:tabLst>
                <a:tab pos="1619250" algn="l"/>
                <a:tab pos="3048000" algn="l"/>
              </a:tabLst>
            </a:pPr>
            <a:r>
              <a:rPr lang="fr-FR" sz="1000" dirty="0">
                <a:latin typeface="Times New Roman" panose="02020603050405020304" pitchFamily="18" charset="0"/>
                <a:cs typeface="Times New Roman" panose="02020603050405020304" pitchFamily="18" charset="0"/>
              </a:rPr>
              <a:t>Rapporteur	 </a:t>
            </a:r>
            <a:r>
              <a:rPr lang="fr-FR" sz="1000" cap="all" dirty="0">
                <a:latin typeface="Times New Roman" panose="02020603050405020304" pitchFamily="18" charset="0"/>
                <a:cs typeface="Times New Roman" panose="02020603050405020304" pitchFamily="18" charset="0"/>
              </a:rPr>
              <a:t>EVRARD</a:t>
            </a:r>
            <a:r>
              <a:rPr lang="fr-FR" sz="1000" dirty="0">
                <a:latin typeface="Times New Roman" panose="02020603050405020304" pitchFamily="18" charset="0"/>
                <a:cs typeface="Times New Roman" panose="02020603050405020304" pitchFamily="18" charset="0"/>
              </a:rPr>
              <a:t>  Olivier,  		Directeur de recherche,	Université Paris-Saclay    </a:t>
            </a:r>
            <a:endParaRPr lang="en-US" sz="1000" dirty="0">
              <a:latin typeface="Times New Roman" panose="02020603050405020304" pitchFamily="18" charset="0"/>
              <a:cs typeface="Times New Roman" panose="02020603050405020304" pitchFamily="18" charset="0"/>
            </a:endParaRPr>
          </a:p>
          <a:p>
            <a:pPr defTabSz="942975">
              <a:tabLst>
                <a:tab pos="1619250" algn="l"/>
                <a:tab pos="3048000" algn="l"/>
              </a:tabLst>
            </a:pPr>
            <a:r>
              <a:rPr lang="fr-FR" sz="1000" dirty="0">
                <a:latin typeface="Times New Roman" panose="02020603050405020304" pitchFamily="18" charset="0"/>
                <a:cs typeface="Times New Roman" panose="02020603050405020304" pitchFamily="18" charset="0"/>
              </a:rPr>
              <a:t>Examinatrice	 </a:t>
            </a:r>
            <a:r>
              <a:rPr lang="fr-FR" sz="1000" cap="all" dirty="0">
                <a:latin typeface="Times New Roman" panose="02020603050405020304" pitchFamily="18" charset="0"/>
                <a:cs typeface="Times New Roman" panose="02020603050405020304" pitchFamily="18" charset="0"/>
              </a:rPr>
              <a:t>BLANCHOUD </a:t>
            </a:r>
            <a:r>
              <a:rPr lang="fr-FR" sz="1000" dirty="0">
                <a:latin typeface="Times New Roman" panose="02020603050405020304" pitchFamily="18" charset="0"/>
                <a:cs typeface="Times New Roman" panose="02020603050405020304" pitchFamily="18" charset="0"/>
              </a:rPr>
              <a:t>Hélène,  		Maîtresse de conférences,	Ecole Pratique des Hautes Etudes   </a:t>
            </a:r>
          </a:p>
          <a:p>
            <a:pPr defTabSz="942975">
              <a:tabLst>
                <a:tab pos="1619250" algn="l"/>
                <a:tab pos="3048000" algn="l"/>
              </a:tabLst>
            </a:pPr>
            <a:r>
              <a:rPr lang="fr-FR" sz="1000" dirty="0">
                <a:latin typeface="Times New Roman" panose="02020603050405020304" pitchFamily="18" charset="0"/>
                <a:cs typeface="Times New Roman" panose="02020603050405020304" pitchFamily="18" charset="0"/>
              </a:rPr>
              <a:t>Examinateur	 </a:t>
            </a:r>
            <a:r>
              <a:rPr lang="fr-FR" sz="1000" cap="all" dirty="0">
                <a:latin typeface="Times New Roman" panose="02020603050405020304" pitchFamily="18" charset="0"/>
                <a:cs typeface="Times New Roman" panose="02020603050405020304" pitchFamily="18" charset="0"/>
              </a:rPr>
              <a:t>CERDAN</a:t>
            </a:r>
            <a:r>
              <a:rPr lang="fr-FR" sz="1000" dirty="0">
                <a:latin typeface="Times New Roman" panose="02020603050405020304" pitchFamily="18" charset="0"/>
                <a:cs typeface="Times New Roman" panose="02020603050405020304" pitchFamily="18" charset="0"/>
              </a:rPr>
              <a:t>  Olivier, 		Ingénieur de recherche,	BRGM   </a:t>
            </a:r>
          </a:p>
          <a:p>
            <a:pPr defTabSz="942975">
              <a:tabLst>
                <a:tab pos="1619250" algn="l"/>
                <a:tab pos="3048000" algn="l"/>
              </a:tabLst>
            </a:pPr>
            <a:r>
              <a:rPr lang="fr-FR" sz="1000" dirty="0">
                <a:latin typeface="Times New Roman" panose="02020603050405020304" pitchFamily="18" charset="0"/>
                <a:cs typeface="Times New Roman" panose="02020603050405020304" pitchFamily="18" charset="0"/>
              </a:rPr>
              <a:t>Examinatrice	 </a:t>
            </a:r>
            <a:r>
              <a:rPr lang="fr-FR" sz="1000" cap="all" dirty="0">
                <a:latin typeface="Times New Roman" panose="02020603050405020304" pitchFamily="18" charset="0"/>
                <a:cs typeface="Times New Roman" panose="02020603050405020304" pitchFamily="18" charset="0"/>
              </a:rPr>
              <a:t>LABOUDIGUE </a:t>
            </a:r>
            <a:r>
              <a:rPr lang="fr-FR" sz="1000" dirty="0">
                <a:latin typeface="Times New Roman" panose="02020603050405020304" pitchFamily="18" charset="0"/>
                <a:cs typeface="Times New Roman" panose="02020603050405020304" pitchFamily="18" charset="0"/>
              </a:rPr>
              <a:t>Agnès,  		Professeure,		Mines Paris-PSL </a:t>
            </a:r>
          </a:p>
          <a:p>
            <a:pPr defTabSz="942975">
              <a:tabLst>
                <a:tab pos="1619250" algn="l"/>
                <a:tab pos="3048000" algn="l"/>
              </a:tabLst>
            </a:pPr>
            <a:r>
              <a:rPr lang="fr-FR" sz="1000" dirty="0">
                <a:latin typeface="Times New Roman" panose="02020603050405020304" pitchFamily="18" charset="0"/>
                <a:cs typeface="Times New Roman" panose="02020603050405020304" pitchFamily="18" charset="0"/>
              </a:rPr>
              <a:t>Co-Encadrante de thèse	 </a:t>
            </a:r>
            <a:r>
              <a:rPr lang="fr-FR" sz="1000" cap="all" dirty="0">
                <a:latin typeface="Times New Roman" panose="02020603050405020304" pitchFamily="18" charset="0"/>
                <a:cs typeface="Times New Roman" panose="02020603050405020304" pitchFamily="18" charset="0"/>
              </a:rPr>
              <a:t>ALARY </a:t>
            </a:r>
            <a:r>
              <a:rPr lang="fr-FR" sz="1000" dirty="0">
                <a:latin typeface="Times New Roman" panose="02020603050405020304" pitchFamily="18" charset="0"/>
                <a:cs typeface="Times New Roman" panose="02020603050405020304" pitchFamily="18" charset="0"/>
              </a:rPr>
              <a:t>Claire, 		Maîtresse de conférences,	IMT Nord Europe </a:t>
            </a:r>
          </a:p>
          <a:p>
            <a:pPr defTabSz="942975">
              <a:tabLst>
                <a:tab pos="1619250" algn="l"/>
                <a:tab pos="3048000" algn="l"/>
              </a:tabLst>
            </a:pPr>
            <a:r>
              <a:rPr lang="fr-FR" sz="1000" dirty="0">
                <a:latin typeface="Times New Roman" panose="02020603050405020304" pitchFamily="18" charset="0"/>
                <a:cs typeface="Times New Roman" panose="02020603050405020304" pitchFamily="18" charset="0"/>
              </a:rPr>
              <a:t>Co-Encadrante de thèse	 </a:t>
            </a:r>
            <a:r>
              <a:rPr lang="fr-FR" sz="1000" cap="all" dirty="0">
                <a:latin typeface="Times New Roman" panose="02020603050405020304" pitchFamily="18" charset="0"/>
                <a:cs typeface="Times New Roman" panose="02020603050405020304" pitchFamily="18" charset="0"/>
              </a:rPr>
              <a:t>FRANKE</a:t>
            </a:r>
            <a:r>
              <a:rPr lang="fr-FR" sz="1000" dirty="0">
                <a:latin typeface="Times New Roman" panose="02020603050405020304" pitchFamily="18" charset="0"/>
                <a:cs typeface="Times New Roman" panose="02020603050405020304" pitchFamily="18" charset="0"/>
              </a:rPr>
              <a:t>  Christine, 		Chargée de recherche,	Mines Paris-PSL   </a:t>
            </a:r>
          </a:p>
          <a:p>
            <a:pPr defTabSz="942975">
              <a:tabLst>
                <a:tab pos="1619250" algn="l"/>
                <a:tab pos="3048000" algn="l"/>
              </a:tabLst>
            </a:pPr>
            <a:r>
              <a:rPr lang="fr-FR" sz="1000" dirty="0">
                <a:latin typeface="Times New Roman" panose="02020603050405020304" pitchFamily="18" charset="0"/>
                <a:cs typeface="Times New Roman" panose="02020603050405020304" pitchFamily="18" charset="0"/>
              </a:rPr>
              <a:t>Directeur de thèse	 </a:t>
            </a:r>
            <a:r>
              <a:rPr lang="fr-FR" sz="1000" cap="all" dirty="0">
                <a:latin typeface="Times New Roman" panose="02020603050405020304" pitchFamily="18" charset="0"/>
                <a:cs typeface="Times New Roman" panose="02020603050405020304" pitchFamily="18" charset="0"/>
              </a:rPr>
              <a:t>BILLON </a:t>
            </a:r>
            <a:r>
              <a:rPr lang="fr-FR" sz="1000" dirty="0">
                <a:latin typeface="Times New Roman" panose="02020603050405020304" pitchFamily="18" charset="0"/>
                <a:cs typeface="Times New Roman" panose="02020603050405020304" pitchFamily="18" charset="0"/>
              </a:rPr>
              <a:t>Gabriel,  		Professeur,	 	Université de Lille   </a:t>
            </a:r>
          </a:p>
          <a:p>
            <a:pPr defTabSz="942975">
              <a:tabLst>
                <a:tab pos="1619250" algn="l"/>
                <a:tab pos="3048000" algn="l"/>
              </a:tabLst>
            </a:pPr>
            <a:r>
              <a:rPr lang="fr-FR" sz="1000" dirty="0">
                <a:latin typeface="Times New Roman" panose="02020603050405020304" pitchFamily="18" charset="0"/>
                <a:cs typeface="Times New Roman" panose="02020603050405020304" pitchFamily="18" charset="0"/>
              </a:rPr>
              <a:t>Invitée	 </a:t>
            </a:r>
            <a:r>
              <a:rPr lang="fr-FR" sz="1000" cap="all" dirty="0">
                <a:latin typeface="Times New Roman" panose="02020603050405020304" pitchFamily="18" charset="0"/>
                <a:cs typeface="Times New Roman" panose="02020603050405020304" pitchFamily="18" charset="0"/>
              </a:rPr>
              <a:t>BOLZAN</a:t>
            </a:r>
            <a:r>
              <a:rPr lang="fr-FR" sz="1000" dirty="0">
                <a:latin typeface="Times New Roman" panose="02020603050405020304" pitchFamily="18" charset="0"/>
                <a:cs typeface="Times New Roman" panose="02020603050405020304" pitchFamily="18" charset="0"/>
              </a:rPr>
              <a:t>  Dorothée,		Cadre scientifique,	Agence de l'Eau Artois Picardie     </a:t>
            </a:r>
            <a:r>
              <a:rPr lang="en-US" sz="1000" dirty="0">
                <a:latin typeface="Times New Roman" panose="02020603050405020304" pitchFamily="18" charset="0"/>
                <a:cs typeface="Times New Roman" panose="02020603050405020304" pitchFamily="18" charset="0"/>
              </a:rPr>
              <a:t> </a:t>
            </a:r>
            <a:endParaRPr lang="fr-FR" sz="1000" dirty="0">
              <a:latin typeface="Times New Roman" panose="02020603050405020304" pitchFamily="18" charset="0"/>
              <a:cs typeface="Times New Roman" panose="02020603050405020304" pitchFamily="18" charset="0"/>
            </a:endParaRPr>
          </a:p>
          <a:p>
            <a:pPr defTabSz="942975">
              <a:tabLst>
                <a:tab pos="1619250" algn="l"/>
                <a:tab pos="3048000" algn="l"/>
              </a:tabLst>
            </a:pPr>
            <a:r>
              <a:rPr lang="fr-FR" sz="1000" dirty="0">
                <a:latin typeface="Times New Roman" panose="02020603050405020304" pitchFamily="18" charset="0"/>
                <a:cs typeface="Times New Roman" panose="02020603050405020304" pitchFamily="18" charset="0"/>
              </a:rPr>
              <a:t>Invitée	 </a:t>
            </a:r>
            <a:r>
              <a:rPr lang="fr-FR" sz="1000" cap="all" dirty="0">
                <a:latin typeface="Times New Roman" panose="02020603050405020304" pitchFamily="18" charset="0"/>
                <a:cs typeface="Times New Roman" panose="02020603050405020304" pitchFamily="18" charset="0"/>
              </a:rPr>
              <a:t>NET</a:t>
            </a:r>
            <a:r>
              <a:rPr lang="fr-FR" sz="1000" dirty="0">
                <a:latin typeface="Times New Roman" panose="02020603050405020304" pitchFamily="18" charset="0"/>
                <a:cs typeface="Times New Roman" panose="02020603050405020304" pitchFamily="18" charset="0"/>
              </a:rPr>
              <a:t>  </a:t>
            </a:r>
            <a:r>
              <a:rPr lang="fr-FR" sz="1000" dirty="0" err="1">
                <a:latin typeface="Times New Roman" panose="02020603050405020304" pitchFamily="18" charset="0"/>
                <a:cs typeface="Times New Roman" panose="02020603050405020304" pitchFamily="18" charset="0"/>
              </a:rPr>
              <a:t>Sopheak</a:t>
            </a:r>
            <a:r>
              <a:rPr lang="fr-FR" sz="1000" dirty="0">
                <a:latin typeface="Times New Roman" panose="02020603050405020304" pitchFamily="18" charset="0"/>
                <a:cs typeface="Times New Roman" panose="02020603050405020304" pitchFamily="18" charset="0"/>
              </a:rPr>
              <a:t>, 		Maîtresse de conférences,	Université de Lille   </a:t>
            </a:r>
          </a:p>
          <a:p>
            <a:pPr>
              <a:tabLst>
                <a:tab pos="1346200" algn="l"/>
                <a:tab pos="3049588" algn="l"/>
              </a:tabLst>
            </a:pPr>
            <a:endParaRPr lang="fr-FR" sz="1000" dirty="0">
              <a:latin typeface="Times New Roman" panose="02020603050405020304" pitchFamily="18" charset="0"/>
              <a:cs typeface="Times New Roman" panose="02020603050405020304" pitchFamily="18" charset="0"/>
            </a:endParaRPr>
          </a:p>
          <a:p>
            <a:pPr>
              <a:tabLst>
                <a:tab pos="1346200" algn="l"/>
                <a:tab pos="3049588" algn="l"/>
              </a:tabLst>
            </a:pPr>
            <a:r>
              <a:rPr lang="fr-FR" sz="1000" b="1" dirty="0">
                <a:solidFill>
                  <a:srgbClr val="FF0000"/>
                </a:solidFill>
                <a:latin typeface="Times New Roman" panose="02020603050405020304" pitchFamily="18" charset="0"/>
                <a:cs typeface="Times New Roman" panose="02020603050405020304" pitchFamily="18" charset="0"/>
              </a:rPr>
              <a:t>R</a:t>
            </a:r>
            <a:r>
              <a:rPr lang="fr-FR" altLang="zh-CN" sz="1000" b="1" dirty="0">
                <a:solidFill>
                  <a:srgbClr val="FF0000"/>
                </a:solidFill>
                <a:latin typeface="Times New Roman" panose="02020603050405020304" pitchFamily="18" charset="0"/>
                <a:ea typeface="Droid Sans Fallback"/>
                <a:cs typeface="Times New Roman" panose="02020603050405020304" pitchFamily="18" charset="0"/>
              </a:rPr>
              <a:t>ésumé</a:t>
            </a:r>
            <a:endParaRPr lang="fr-FR" altLang="zh-CN" sz="800" b="1" dirty="0">
              <a:solidFill>
                <a:srgbClr val="00B0F0"/>
              </a:solidFill>
              <a:latin typeface="Times New Roman" panose="02020603050405020304" pitchFamily="18" charset="0"/>
              <a:ea typeface="Droid Sans Fallback"/>
              <a:cs typeface="Times New Roman" panose="02020603050405020304" pitchFamily="18" charset="0"/>
            </a:endParaRPr>
          </a:p>
          <a:p>
            <a:pPr algn="just"/>
            <a:r>
              <a:rPr lang="fr-FR" sz="900" dirty="0">
                <a:latin typeface="Times New Roman" panose="02020603050405020304" pitchFamily="18" charset="0"/>
                <a:cs typeface="Times New Roman" panose="02020603050405020304" pitchFamily="18" charset="0"/>
              </a:rPr>
              <a:t>L’érosion hydrique des sols et le transfert des contaminants associés à ce sol est un des enjeux majeurs pour l’agriculture et la qualité des eaux de surface à l’échelle mondiale. Dans le cas de la France, et plus particulièrement des grandes plaines agricoles, les taux d’érosion peuvent atteindre localement plus de 10 t.ha</a:t>
            </a:r>
            <a:r>
              <a:rPr lang="fr-FR" sz="900" baseline="30000" dirty="0">
                <a:latin typeface="Times New Roman" panose="02020603050405020304" pitchFamily="18" charset="0"/>
                <a:cs typeface="Times New Roman" panose="02020603050405020304" pitchFamily="18" charset="0"/>
              </a:rPr>
              <a:t>-1</a:t>
            </a:r>
            <a:r>
              <a:rPr lang="fr-FR" sz="900" dirty="0">
                <a:latin typeface="Times New Roman" panose="02020603050405020304" pitchFamily="18" charset="0"/>
                <a:cs typeface="Times New Roman" panose="02020603050405020304" pitchFamily="18" charset="0"/>
              </a:rPr>
              <a:t>.an</a:t>
            </a:r>
            <a:r>
              <a:rPr lang="fr-FR" sz="900" baseline="30000" dirty="0">
                <a:latin typeface="Times New Roman" panose="02020603050405020304" pitchFamily="18" charset="0"/>
                <a:cs typeface="Times New Roman" panose="02020603050405020304" pitchFamily="18" charset="0"/>
              </a:rPr>
              <a:t>-1</a:t>
            </a:r>
            <a:r>
              <a:rPr lang="fr-FR" sz="900" dirty="0">
                <a:latin typeface="Times New Roman" panose="02020603050405020304" pitchFamily="18" charset="0"/>
                <a:cs typeface="Times New Roman" panose="02020603050405020304" pitchFamily="18" charset="0"/>
              </a:rPr>
              <a:t>. La présente étude a permis pendant deux ans, avec la mise en fonction de deux stations de mesures des flux hydro sédimentaires sur deux bassins versants imbriqués, de déterminer les facteurs clés favorisant les évènements d’érosion des sols agricoles tels que le couvert végétal et la saturation du sol en eau. Elles ont également permis d’affirmer la variabilité saisonnière des ces flux avec plus de 95 % relevés en automne et en hiver. L’étude s’est ensuite portée sur l’impact du changement climatique sur l’érosion des sols à l’aide du modèle </a:t>
            </a:r>
            <a:r>
              <a:rPr lang="fr-FR" sz="900" dirty="0" err="1">
                <a:latin typeface="Times New Roman" panose="02020603050405020304" pitchFamily="18" charset="0"/>
                <a:cs typeface="Times New Roman" panose="02020603050405020304" pitchFamily="18" charset="0"/>
              </a:rPr>
              <a:t>WaterSed</a:t>
            </a:r>
            <a:r>
              <a:rPr lang="fr-FR" sz="900" dirty="0">
                <a:latin typeface="Times New Roman" panose="02020603050405020304" pitchFamily="18" charset="0"/>
                <a:cs typeface="Times New Roman" panose="02020603050405020304" pitchFamily="18" charset="0"/>
              </a:rPr>
              <a:t> et de données de pluviométrie provenant du modèle climatique ALADIN63. Les résultats ont montré un impact du changement climatique provoquant l’accélération de la diminution des hauteurs de sol, phénomène amplifié par une mauvaise gestion des parcelles agricoles. Des campagnes de prélèvements ont ensuite été effectuées afin de caractériser les flux de pesticides hydrophobes exportés à l’aval d’un bassin versant élémentaire. Les résultats ont montré que les pesticides épandus ont un impact direct sur la contamination du flux sédimentaire après épandage et que les pesticides non épandus pendant l’étude, ont aussi un impact sur le flux total de pesticides du fait de leur accumulation sur les parcelles, malgré une diminution rapide de leur concentration dans les sols après épandage. Enfin, l’étude multi échelle des flux hydro sédimentaires a pu confirmer la saisonnalité des flux sédimentaires à une plus grande échelle spatiale ainsi qu’un effet de concentration des flux en période d’étiage. L’export des pesticides épandus dans les parcelles agricoles a également pu être détecté sur la totalité du linéaire de la rivière étudiée. L’ensemble de ces résultats pourront à terme, permettre la gestion couplée des parcelles agricoles et des aménagements anti-érosion afin d’éviter, à des moment clés, l’apport de sédiments chargés en pesticides dans le milieu naturel.</a:t>
            </a:r>
          </a:p>
        </p:txBody>
      </p:sp>
      <p:sp>
        <p:nvSpPr>
          <p:cNvPr id="7" name="Titre 6"/>
          <p:cNvSpPr>
            <a:spLocks noGrp="1"/>
          </p:cNvSpPr>
          <p:nvPr>
            <p:ph type="title"/>
          </p:nvPr>
        </p:nvSpPr>
        <p:spPr bwMode="gray">
          <a:xfrm>
            <a:off x="3066929" y="25151"/>
            <a:ext cx="3528218" cy="908720"/>
          </a:xfrm>
        </p:spPr>
        <p:txBody>
          <a:bodyPr anchor="ctr"/>
          <a:lstStyle/>
          <a:p>
            <a:pPr algn="ctr">
              <a:defRPr/>
            </a:pPr>
            <a:r>
              <a:rPr lang="fr-FR" sz="2000" dirty="0"/>
              <a:t>AVIS de </a:t>
            </a:r>
            <a:br>
              <a:rPr lang="fr-FR" sz="2000" dirty="0"/>
            </a:br>
            <a:r>
              <a:rPr lang="fr-FR" sz="2000" dirty="0"/>
              <a:t>Soutenance de thèse</a:t>
            </a:r>
            <a:endParaRPr lang="fr-FR" sz="2000" dirty="0">
              <a:latin typeface="Times New Roman" panose="02020603050405020304" pitchFamily="18" charset="0"/>
              <a:cs typeface="Times New Roman" panose="02020603050405020304" pitchFamily="18" charset="0"/>
            </a:endParaRPr>
          </a:p>
        </p:txBody>
      </p:sp>
      <p:sp>
        <p:nvSpPr>
          <p:cNvPr id="6" name="AutoShape 3"/>
          <p:cNvSpPr>
            <a:spLocks noChangeAspect="1" noChangeArrowheads="1" noTextEdit="1"/>
          </p:cNvSpPr>
          <p:nvPr/>
        </p:nvSpPr>
        <p:spPr bwMode="auto">
          <a:xfrm>
            <a:off x="7775372" y="196936"/>
            <a:ext cx="576263"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pic>
        <p:nvPicPr>
          <p:cNvPr id="5" name="Imag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79207" y="172753"/>
            <a:ext cx="1230912" cy="521158"/>
          </a:xfrm>
          <a:prstGeom prst="rect">
            <a:avLst/>
          </a:prstGeom>
          <a:solidFill>
            <a:schemeClr val="bg1"/>
          </a:solidFill>
        </p:spPr>
      </p:pic>
      <p:pic>
        <p:nvPicPr>
          <p:cNvPr id="3" name="Image 2">
            <a:extLst>
              <a:ext uri="{FF2B5EF4-FFF2-40B4-BE49-F238E27FC236}">
                <a16:creationId xmlns:a16="http://schemas.microsoft.com/office/drawing/2014/main" id="{1C9684BE-6DE9-45C9-A7D1-02C2D5C6F5B8}"/>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t="33366" b="31854"/>
          <a:stretch/>
        </p:blipFill>
        <p:spPr>
          <a:xfrm>
            <a:off x="1231535" y="167935"/>
            <a:ext cx="1152128" cy="489657"/>
          </a:xfrm>
          <a:prstGeom prst="rect">
            <a:avLst/>
          </a:prstGeom>
        </p:spPr>
      </p:pic>
      <p:pic>
        <p:nvPicPr>
          <p:cNvPr id="8" name="Image 7">
            <a:extLst>
              <a:ext uri="{FF2B5EF4-FFF2-40B4-BE49-F238E27FC236}">
                <a16:creationId xmlns:a16="http://schemas.microsoft.com/office/drawing/2014/main" id="{61B86FBF-520C-4CA2-87C1-52116C299B6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378350" y="191599"/>
            <a:ext cx="1458632" cy="465993"/>
          </a:xfrm>
          <a:prstGeom prst="rect">
            <a:avLst/>
          </a:prstGeom>
        </p:spPr>
      </p:pic>
      <p:pic>
        <p:nvPicPr>
          <p:cNvPr id="10" name="Image 9">
            <a:extLst>
              <a:ext uri="{FF2B5EF4-FFF2-40B4-BE49-F238E27FC236}">
                <a16:creationId xmlns:a16="http://schemas.microsoft.com/office/drawing/2014/main" id="{8FB58EDF-47AB-4C9F-A728-D2AB9E4AE2EE}"/>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510850" y="155920"/>
            <a:ext cx="537991" cy="537991"/>
          </a:xfrm>
          <a:prstGeom prst="rect">
            <a:avLst/>
          </a:prstGeom>
        </p:spPr>
      </p:pic>
    </p:spTree>
    <p:extLst>
      <p:ext uri="{BB962C8B-B14F-4D97-AF65-F5344CB8AC3E}">
        <p14:creationId xmlns:p14="http://schemas.microsoft.com/office/powerpoint/2010/main" val="3299004394"/>
      </p:ext>
    </p:extLst>
  </p:cSld>
  <p:clrMapOvr>
    <a:masterClrMapping/>
  </p:clrMapOvr>
</p:sld>
</file>

<file path=ppt/theme/theme1.xml><?xml version="1.0" encoding="utf-8"?>
<a:theme xmlns:a="http://schemas.openxmlformats.org/drawingml/2006/main" name="IMT Atlantique">
  <a:themeElements>
    <a:clrScheme name="PPT IMT LILLE">
      <a:dk1>
        <a:sysClr val="windowText" lastClr="000000"/>
      </a:dk1>
      <a:lt1>
        <a:sysClr val="window" lastClr="FFFFFF"/>
      </a:lt1>
      <a:dk2>
        <a:srgbClr val="D9E1E2"/>
      </a:dk2>
      <a:lt2>
        <a:srgbClr val="F2A900"/>
      </a:lt2>
      <a:accent1>
        <a:srgbClr val="00B8DE"/>
      </a:accent1>
      <a:accent2>
        <a:srgbClr val="D9E1E2"/>
      </a:accent2>
      <a:accent3>
        <a:srgbClr val="0C2340"/>
      </a:accent3>
      <a:accent4>
        <a:srgbClr val="9B9B9B"/>
      </a:accent4>
      <a:accent5>
        <a:srgbClr val="878787"/>
      </a:accent5>
      <a:accent6>
        <a:srgbClr val="595959"/>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4813</TotalTime>
  <Words>734</Words>
  <Application>Microsoft Office PowerPoint</Application>
  <PresentationFormat>Affichage à l'écran (4:3)</PresentationFormat>
  <Paragraphs>34</Paragraphs>
  <Slides>1</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Droid Sans Fallback</vt:lpstr>
      <vt:lpstr>Times New Roman</vt:lpstr>
      <vt:lpstr>IMT Atlantique</vt:lpstr>
      <vt:lpstr>AVIS de  Soutenance de thèse</vt:lpstr>
    </vt:vector>
  </TitlesOfParts>
  <Manager>IMT</Manager>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IMT</dc:subject>
  <dc:creator>Emmanuel Lemelin</dc:creator>
  <cp:lastModifiedBy>CHARLET Christine</cp:lastModifiedBy>
  <cp:revision>617</cp:revision>
  <cp:lastPrinted>2024-05-15T08:11:16Z</cp:lastPrinted>
  <dcterms:created xsi:type="dcterms:W3CDTF">2017-02-14T10:24:51Z</dcterms:created>
  <dcterms:modified xsi:type="dcterms:W3CDTF">2024-05-27T09:20:07Z</dcterms:modified>
</cp:coreProperties>
</file>