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1311" autoAdjust="0"/>
  </p:normalViewPr>
  <p:slideViewPr>
    <p:cSldViewPr showGuides="1">
      <p:cViewPr varScale="1">
        <p:scale>
          <a:sx n="59" d="100"/>
          <a:sy n="59" d="100"/>
        </p:scale>
        <p:origin x="1820" y="44"/>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29/04/2024</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29/04/2024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29/04/2024</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29/04/2024</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6978834"/>
          </a:xfrm>
          <a:prstGeom prst="rect">
            <a:avLst/>
          </a:prstGeom>
          <a:noFill/>
          <a:ln>
            <a:noFill/>
          </a:ln>
          <a:effec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MP Centre d'Enseignement de Recherche et d'Innovation Matériaux et Procédés</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Mécanique des solides, des matériaux, des structures et des surfaces</a:t>
            </a:r>
          </a:p>
          <a:p>
            <a:pPr lvl="0" algn="ctr" eaLnBrk="0" fontAlgn="base" hangingPunct="0">
              <a:spcBef>
                <a:spcPct val="0"/>
              </a:spcBef>
              <a:spcAft>
                <a:spcPct val="0"/>
              </a:spcAft>
            </a:pPr>
            <a:r>
              <a:rPr lang="fr-FR" altLang="zh-CN" sz="600" dirty="0">
                <a:latin typeface="Times New Roman" panose="02020603050405020304" pitchFamily="18" charset="0"/>
                <a:ea typeface="Droid Sans Fallback"/>
                <a:cs typeface="Times New Roman" panose="02020603050405020304" pitchFamily="18" charset="0"/>
              </a:rPr>
              <a:t>par</a:t>
            </a:r>
            <a:endParaRPr lang="fr-FR" sz="1200" dirty="0">
              <a:latin typeface="Times New Roman" panose="02020603050405020304" pitchFamily="18" charset="0"/>
              <a:cs typeface="Times New Roman" panose="02020603050405020304" pitchFamily="18" charset="0"/>
            </a:endParaRPr>
          </a:p>
          <a:p>
            <a:pPr algn="ctr"/>
            <a:r>
              <a:rPr lang="fr-FR" sz="1600" b="1" dirty="0">
                <a:latin typeface="Times New Roman" panose="02020603050405020304" pitchFamily="18" charset="0"/>
                <a:cs typeface="Times New Roman" panose="02020603050405020304" pitchFamily="18" charset="0"/>
              </a:rPr>
              <a:t>CÔTÉ Raphaël</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latin typeface="Times New Roman" panose="02020603050405020304" pitchFamily="18" charset="0"/>
                <a:ea typeface="Droid Sans Fallback"/>
                <a:cs typeface="Times New Roman" panose="02020603050405020304" pitchFamily="18"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br>
              <a:rPr lang="fr-FR" sz="1200" dirty="0"/>
            </a:br>
            <a:r>
              <a:rPr lang="fr-FR" sz="1200" b="1" i="1" dirty="0">
                <a:latin typeface="Times New Roman" panose="02020603050405020304" pitchFamily="18" charset="0"/>
                <a:cs typeface="Times New Roman" panose="02020603050405020304" pitchFamily="18" charset="0"/>
              </a:rPr>
              <a:t>Développement d’une nouvelle approche de déposition de matière permettant de maximiser la densité et minimiser les déviations dimensionnelles des pièces à vert fabriquées par extrusion de matériau </a:t>
            </a:r>
          </a:p>
          <a:p>
            <a:pPr algn="ctr"/>
            <a:r>
              <a:rPr lang="en-US" sz="1150" b="1" dirty="0">
                <a:solidFill>
                  <a:srgbClr val="0070C0"/>
                </a:solidFill>
                <a:latin typeface="Times New Roman" panose="02020603050405020304" pitchFamily="18" charset="0"/>
                <a:cs typeface="Times New Roman" panose="02020603050405020304" pitchFamily="18" charset="0"/>
              </a:rPr>
              <a:t>	</a:t>
            </a:r>
          </a:p>
          <a:p>
            <a:pPr algn="ctr"/>
            <a:r>
              <a:rPr lang="fr-FR" sz="1200" b="1" dirty="0">
                <a:solidFill>
                  <a:srgbClr val="0070C0"/>
                </a:solidFill>
                <a:latin typeface="Times New Roman" panose="02020603050405020304" pitchFamily="18" charset="0"/>
                <a:cs typeface="Times New Roman" panose="02020603050405020304" pitchFamily="18" charset="0"/>
              </a:rPr>
              <a:t>Soutenance prévue le </a:t>
            </a:r>
            <a:r>
              <a:rPr lang="fr-FR" sz="1200" b="1" i="1" dirty="0">
                <a:solidFill>
                  <a:srgbClr val="0070C0"/>
                </a:solidFill>
                <a:latin typeface="Times New Roman" panose="02020603050405020304" pitchFamily="18" charset="0"/>
                <a:cs typeface="Times New Roman" panose="02020603050405020304" pitchFamily="18" charset="0"/>
              </a:rPr>
              <a:t>Mardi 7 Mai 2024 </a:t>
            </a:r>
            <a:r>
              <a:rPr lang="fr-FR" sz="1200" b="1" dirty="0">
                <a:solidFill>
                  <a:srgbClr val="0070C0"/>
                </a:solidFill>
                <a:latin typeface="Times New Roman" panose="02020603050405020304" pitchFamily="18" charset="0"/>
                <a:cs typeface="Times New Roman" panose="02020603050405020304" pitchFamily="18" charset="0"/>
              </a:rPr>
              <a:t>à 14h00</a:t>
            </a:r>
            <a:br>
              <a:rPr lang="fr-FR" sz="1200" b="1" dirty="0">
                <a:solidFill>
                  <a:srgbClr val="0070C0"/>
                </a:solidFill>
                <a:latin typeface="Times New Roman" panose="02020603050405020304" pitchFamily="18" charset="0"/>
                <a:cs typeface="Times New Roman" panose="02020603050405020304" pitchFamily="18" charset="0"/>
              </a:rPr>
            </a:br>
            <a:r>
              <a:rPr lang="fr-FR" sz="1200" b="1" dirty="0">
                <a:solidFill>
                  <a:srgbClr val="0070C0"/>
                </a:solidFill>
                <a:latin typeface="Times New Roman" panose="02020603050405020304" pitchFamily="18" charset="0"/>
                <a:cs typeface="Times New Roman" panose="02020603050405020304" pitchFamily="18" charset="0"/>
              </a:rPr>
              <a:t>Lieu :   </a:t>
            </a:r>
            <a:r>
              <a:rPr lang="fr-FR" sz="1200" b="1" i="1" dirty="0">
                <a:solidFill>
                  <a:srgbClr val="0070C0"/>
                </a:solidFill>
                <a:latin typeface="Times New Roman" panose="02020603050405020304" pitchFamily="18" charset="0"/>
                <a:cs typeface="Times New Roman" panose="02020603050405020304" pitchFamily="18" charset="0"/>
              </a:rPr>
              <a:t>École de technologie supérieure 1100 R. Notre Dame O, Montréal, QC H3C 1K3 </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Salle : A-1841</a:t>
            </a:r>
            <a:br>
              <a:rPr lang="fr-FR" sz="1200" b="1" dirty="0">
                <a:solidFill>
                  <a:srgbClr val="0070C0"/>
                </a:solidFill>
                <a:latin typeface="Times New Roman" panose="02020603050405020304" pitchFamily="18" charset="0"/>
                <a:cs typeface="Times New Roman" panose="02020603050405020304" pitchFamily="18" charset="0"/>
              </a:rPr>
            </a:br>
            <a:r>
              <a:rPr lang="fr-FR" altLang="zh-CN" sz="800" b="1" dirty="0">
                <a:latin typeface="Times New Roman" panose="02020603050405020304" pitchFamily="18" charset="0"/>
                <a:cs typeface="Times New Roman" panose="02020603050405020304" pitchFamily="18" charset="0"/>
              </a:rPr>
              <a:t>Devant le jury d’examen :</a:t>
            </a:r>
            <a:endParaRPr lang="fr-FR" altLang="zh-CN" sz="8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Président 	 (désigné lors de la soutenance)</a:t>
            </a:r>
          </a:p>
          <a:p>
            <a:pPr>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ELKOUN</a:t>
            </a:r>
            <a:r>
              <a:rPr lang="fr-FR" sz="1000" dirty="0">
                <a:latin typeface="Times New Roman" panose="02020603050405020304" pitchFamily="18" charset="0"/>
                <a:cs typeface="Times New Roman" panose="02020603050405020304" pitchFamily="18" charset="0"/>
              </a:rPr>
              <a:t>  Saïd,		Professeur,		 Université de Sherbrooke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LE DUIGOU</a:t>
            </a:r>
            <a:r>
              <a:rPr lang="fr-FR" sz="1000" dirty="0">
                <a:latin typeface="Times New Roman" panose="02020603050405020304" pitchFamily="18" charset="0"/>
                <a:cs typeface="Times New Roman" panose="02020603050405020304" pitchFamily="18" charset="0"/>
              </a:rPr>
              <a:t>  Antoine,  		Professeur,		 Institut de recherche du Puy De Lôme  </a:t>
            </a:r>
            <a:endParaRPr lang="en-US" sz="10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BARRES </a:t>
            </a:r>
            <a:r>
              <a:rPr lang="fr-FR" sz="1000" dirty="0">
                <a:latin typeface="Times New Roman" panose="02020603050405020304" pitchFamily="18" charset="0"/>
                <a:cs typeface="Times New Roman" panose="02020603050405020304" pitchFamily="18" charset="0"/>
              </a:rPr>
              <a:t>Claire,  		Maître de conférences,	 INSA Lyon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Examinateur	 </a:t>
            </a:r>
            <a:r>
              <a:rPr lang="fr-FR" sz="1000" cap="all" dirty="0">
                <a:latin typeface="Times New Roman" panose="02020603050405020304" pitchFamily="18" charset="0"/>
                <a:cs typeface="Times New Roman" panose="02020603050405020304" pitchFamily="18" charset="0"/>
              </a:rPr>
              <a:t>FORTIN BLANCHETTE </a:t>
            </a:r>
            <a:r>
              <a:rPr lang="fr-FR" sz="1000" dirty="0">
                <a:latin typeface="Times New Roman" panose="02020603050405020304" pitchFamily="18" charset="0"/>
                <a:cs typeface="Times New Roman" panose="02020603050405020304" pitchFamily="18" charset="0"/>
              </a:rPr>
              <a:t>Handy, 	Professeur, 		 École de technologie supérieure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Examinateur	 </a:t>
            </a:r>
            <a:r>
              <a:rPr lang="fr-FR" sz="1000" cap="all" dirty="0">
                <a:latin typeface="Times New Roman" panose="02020603050405020304" pitchFamily="18" charset="0"/>
                <a:cs typeface="Times New Roman" panose="02020603050405020304" pitchFamily="18" charset="0"/>
              </a:rPr>
              <a:t>GROHENS</a:t>
            </a:r>
            <a:r>
              <a:rPr lang="fr-FR" sz="1000" dirty="0">
                <a:latin typeface="Times New Roman" panose="02020603050405020304" pitchFamily="18" charset="0"/>
                <a:cs typeface="Times New Roman" panose="02020603050405020304" pitchFamily="18" charset="0"/>
              </a:rPr>
              <a:t>  Yves, 		Professeur,		 Université Bretagne-Sud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Co-Encadrante de thèse	 R. </a:t>
            </a:r>
            <a:r>
              <a:rPr lang="fr-FR" sz="1000" cap="all" dirty="0">
                <a:latin typeface="Times New Roman" panose="02020603050405020304" pitchFamily="18" charset="0"/>
                <a:cs typeface="Times New Roman" panose="02020603050405020304" pitchFamily="18" charset="0"/>
              </a:rPr>
              <a:t>DEMARQUETTE</a:t>
            </a:r>
            <a:r>
              <a:rPr lang="fr-FR" sz="1000" dirty="0">
                <a:latin typeface="Times New Roman" panose="02020603050405020304" pitchFamily="18" charset="0"/>
                <a:cs typeface="Times New Roman" panose="02020603050405020304" pitchFamily="18" charset="0"/>
              </a:rPr>
              <a:t>  Nicole, 		Professeure,		 École de technologie supérieure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Co-Directeur de thèse	 </a:t>
            </a:r>
            <a:r>
              <a:rPr lang="fr-FR" sz="1000" cap="all" dirty="0">
                <a:latin typeface="Times New Roman" panose="02020603050405020304" pitchFamily="18" charset="0"/>
                <a:cs typeface="Times New Roman" panose="02020603050405020304" pitchFamily="18" charset="0"/>
              </a:rPr>
              <a:t>DEMERS</a:t>
            </a:r>
            <a:r>
              <a:rPr lang="fr-FR" sz="1000" dirty="0">
                <a:latin typeface="Times New Roman" panose="02020603050405020304" pitchFamily="18" charset="0"/>
                <a:cs typeface="Times New Roman" panose="02020603050405020304" pitchFamily="18" charset="0"/>
              </a:rPr>
              <a:t>  Vincent,		Professeur,		 École de technologie supérieure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Directeur de thèse	 </a:t>
            </a:r>
            <a:r>
              <a:rPr lang="fr-FR" sz="1000" cap="all" dirty="0">
                <a:latin typeface="Times New Roman" panose="02020603050405020304" pitchFamily="18" charset="0"/>
                <a:cs typeface="Times New Roman" panose="02020603050405020304" pitchFamily="18" charset="0"/>
              </a:rPr>
              <a:t>SOULESTIN </a:t>
            </a:r>
            <a:r>
              <a:rPr lang="fr-FR" sz="1000" dirty="0">
                <a:latin typeface="Times New Roman" panose="02020603050405020304" pitchFamily="18" charset="0"/>
                <a:cs typeface="Times New Roman" panose="02020603050405020304" pitchFamily="18" charset="0"/>
              </a:rPr>
              <a:t>Jérémie,  		Professeur,		 IMT Nord Europe </a:t>
            </a:r>
          </a:p>
          <a:p>
            <a:pPr>
              <a:tabLst>
                <a:tab pos="1346200" algn="l"/>
                <a:tab pos="3049588" algn="l"/>
              </a:tabLst>
            </a:pPr>
            <a:r>
              <a:rPr lang="en-US" sz="900" dirty="0">
                <a:latin typeface="Times New Roman" panose="02020603050405020304" pitchFamily="18" charset="0"/>
                <a:cs typeface="Times New Roman" panose="02020603050405020304" pitchFamily="18" charset="0"/>
              </a:rPr>
              <a:t> </a:t>
            </a:r>
            <a:endParaRPr lang="fr-FR" sz="1000" b="1" dirty="0">
              <a:solidFill>
                <a:srgbClr val="00B0F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FF0000"/>
                </a:solidFill>
                <a:latin typeface="Times New Roman" panose="02020603050405020304" pitchFamily="18" charset="0"/>
                <a:cs typeface="Times New Roman" panose="02020603050405020304" pitchFamily="18" charset="0"/>
              </a:rPr>
              <a:t>R</a:t>
            </a:r>
            <a:r>
              <a:rPr lang="fr-FR" altLang="zh-CN" sz="1000" b="1" dirty="0">
                <a:solidFill>
                  <a:srgbClr val="FF0000"/>
                </a:solidFill>
                <a:latin typeface="Times New Roman" panose="02020603050405020304" pitchFamily="18" charset="0"/>
                <a:ea typeface="Droid Sans Fallback"/>
                <a:cs typeface="Times New Roman" panose="02020603050405020304" pitchFamily="18" charset="0"/>
              </a:rPr>
              <a:t>ésumé</a:t>
            </a:r>
          </a:p>
          <a:p>
            <a:pPr>
              <a:tabLst>
                <a:tab pos="1346200" algn="l"/>
                <a:tab pos="3049588" algn="l"/>
              </a:tabLst>
            </a:pP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800" dirty="0">
                <a:latin typeface="Times New Roman" panose="02020603050405020304" pitchFamily="18" charset="0"/>
                <a:cs typeface="Times New Roman" panose="02020603050405020304" pitchFamily="18" charset="0"/>
              </a:rPr>
              <a:t>La fabrication additive par extrusion de matériau (MEX) de polymères fortement chargés montre un potentiel significatif pour le prototypage et la fabrication rapide de composants métalliques à géométrie complexe. Cependant, un défi important de ce procédé réside dans l’élimination des vides rhomboïdes à l’intersection des quatre joncs de matière extrudés présentant une forme oblongue. La taille et la disposition de ces vides, qui limitent la densité à vert atteignable par cette technique, est principalement influencé par la méthode de dépôt. Pour aborder ce défi, une étude de l’impact de certain des paramètres d’extrusion (hauteur de couche, vitesse d’extrusion, température de buse et température du plateau) a été réalisé afin de déterminer la meilleure plage opérationnelle d’une nouvelle imprimante 3D utilisant le principe du piston pour fabriquer des pièces avec un mélange de poudre d’acier inoxydable (17-4PH). Une étude approfondie de l’impact de différentes approches de dépôt a été ensuite menée pour analyser l'influence des paramètres d'impression sur les propriétés dimensionnelles et la densité des pièces produites. Les résultats ont montré qu'en utilisant une stratégie de chevauchement ponctuelle (avec un taux de chevauchement de 20 %), il était possible d'éliminer les vides rhomboïdes </a:t>
            </a:r>
            <a:r>
              <a:rPr lang="fr-FR" sz="800" dirty="0" err="1">
                <a:latin typeface="Times New Roman" panose="02020603050405020304" pitchFamily="18" charset="0"/>
                <a:cs typeface="Times New Roman" panose="02020603050405020304" pitchFamily="18" charset="0"/>
              </a:rPr>
              <a:t>intercouches</a:t>
            </a:r>
            <a:r>
              <a:rPr lang="fr-FR" sz="800" dirty="0">
                <a:latin typeface="Times New Roman" panose="02020603050405020304" pitchFamily="18" charset="0"/>
                <a:cs typeface="Times New Roman" panose="02020603050405020304" pitchFamily="18" charset="0"/>
              </a:rPr>
              <a:t> tout en minimisant les écarts dimensionnels des pièces fabriquées par MEX. Aussi, il a été constaté que certaines stratégies, comme le multiplicateur de débit, bien que populaires, pouvaient entraîner des écarts dimensionnels significatifs de la valeur nominale. Ces écarts sont notamment dû à la sur extrusion de matière et la pression importante causée par cette stratégie dans la tête d’extrusion. Il a également été démontré que la stratégie de chevauchement ponctuelle, lorsqu'elle est appliquée à un niveau de 20 %, permettait d'obtenir des pièces avec une variation dimensionnelle maximale limitée à 50 µm, sans compromettre la densité. Cette conclusion confirme cette nouvelle approche est supérieure pour produire des pièces exemptes de défauts avec une variation dimensionnelle minimale. Ces résultats sont d'une grande importance pour l'amélioration de la qualité et de la précision des pièces métalliques produites par MEX, ouvrant ainsi la voie à de nouvelles opportunités dans divers secteurs industriels.</a:t>
            </a:r>
            <a:endParaRPr lang="fr-FR" sz="900" dirty="0">
              <a:latin typeface="Times New Roman" panose="02020603050405020304" pitchFamily="18" charset="0"/>
              <a:cs typeface="Times New Roman" panose="02020603050405020304" pitchFamily="18" charset="0"/>
            </a:endParaRPr>
          </a:p>
        </p:txBody>
      </p:sp>
      <p:sp>
        <p:nvSpPr>
          <p:cNvPr id="7" name="Titre 6"/>
          <p:cNvSpPr>
            <a:spLocks noGrp="1"/>
          </p:cNvSpPr>
          <p:nvPr>
            <p:ph type="title"/>
          </p:nvPr>
        </p:nvSpPr>
        <p:spPr bwMode="gray">
          <a:xfrm>
            <a:off x="3066929" y="25151"/>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4" y="159881"/>
            <a:ext cx="1509854" cy="639260"/>
          </a:xfrm>
          <a:prstGeom prst="rect">
            <a:avLst/>
          </a:prstGeom>
          <a:solidFill>
            <a:schemeClr val="bg1"/>
          </a:solidFill>
        </p:spPr>
      </p:pic>
      <p:pic>
        <p:nvPicPr>
          <p:cNvPr id="3" name="Image 2">
            <a:extLst>
              <a:ext uri="{FF2B5EF4-FFF2-40B4-BE49-F238E27FC236}">
                <a16:creationId xmlns:a16="http://schemas.microsoft.com/office/drawing/2014/main" id="{486BA5C9-29CD-4B0F-842C-A3070AF5EE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80207" y="-48752"/>
            <a:ext cx="1310164" cy="982623"/>
          </a:xfrm>
          <a:prstGeom prst="rect">
            <a:avLst/>
          </a:prstGeom>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4698</TotalTime>
  <Words>710</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612</cp:revision>
  <cp:lastPrinted>2024-01-02T10:22:54Z</cp:lastPrinted>
  <dcterms:created xsi:type="dcterms:W3CDTF">2017-02-14T10:24:51Z</dcterms:created>
  <dcterms:modified xsi:type="dcterms:W3CDTF">2024-04-29T20:05:16Z</dcterms:modified>
</cp:coreProperties>
</file>