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1311" autoAdjust="0"/>
  </p:normalViewPr>
  <p:slideViewPr>
    <p:cSldViewPr showGuides="1">
      <p:cViewPr varScale="1">
        <p:scale>
          <a:sx n="101" d="100"/>
          <a:sy n="101" d="100"/>
        </p:scale>
        <p:origin x="1806" y="102"/>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06/02/2024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06/02/2024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06/02/2024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06/02/2024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886501"/>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UR - CERI MP Centre d'Enseignement de Recherche et d'Innovation Matériaux et Procédés</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Chimie des matériaux - UMET – IPS</a:t>
            </a:r>
          </a:p>
          <a:p>
            <a:pPr lvl="0" algn="ctr" eaLnBrk="0" fontAlgn="base" hangingPunct="0">
              <a:spcBef>
                <a:spcPct val="0"/>
              </a:spcBef>
              <a:spcAft>
                <a:spcPct val="0"/>
              </a:spcAft>
            </a:pPr>
            <a:r>
              <a:rPr lang="fr-FR" altLang="zh-CN" sz="600" dirty="0">
                <a:latin typeface="Times New Roman" panose="02020603050405020304" pitchFamily="18" charset="0"/>
                <a:ea typeface="Droid Sans Fallback"/>
                <a:cs typeface="Times New Roman" panose="02020603050405020304" pitchFamily="18" charset="0"/>
              </a:rPr>
              <a:t>par</a:t>
            </a:r>
            <a:endParaRPr lang="fr-FR" sz="1200" dirty="0">
              <a:latin typeface="Times New Roman" panose="02020603050405020304" pitchFamily="18" charset="0"/>
              <a:cs typeface="Times New Roman" panose="02020603050405020304" pitchFamily="18" charset="0"/>
            </a:endParaRPr>
          </a:p>
          <a:p>
            <a:pPr algn="ctr"/>
            <a:r>
              <a:rPr lang="fr-FR" sz="1600" b="1" dirty="0">
                <a:latin typeface="Times New Roman" panose="02020603050405020304" pitchFamily="18" charset="0"/>
                <a:cs typeface="Times New Roman" panose="02020603050405020304" pitchFamily="18" charset="0"/>
              </a:rPr>
              <a:t>DRIF Yassine</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latin typeface="Times New Roman" panose="02020603050405020304" pitchFamily="18" charset="0"/>
                <a:ea typeface="Droid Sans Fallback"/>
                <a:cs typeface="Times New Roman" panose="02020603050405020304" pitchFamily="18"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Matériaux extrudés à forte rigidité et teneur en charges : de la formulation aux propriétés thermomécaniques </a:t>
            </a:r>
          </a:p>
          <a:p>
            <a:pPr algn="ct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dirty="0">
                <a:solidFill>
                  <a:srgbClr val="0070C0"/>
                </a:solidFill>
                <a:latin typeface="Times New Roman" panose="02020603050405020304" pitchFamily="18" charset="0"/>
                <a:cs typeface="Times New Roman" panose="02020603050405020304" pitchFamily="18" charset="0"/>
              </a:rPr>
              <a:t>Soutenance prévue le </a:t>
            </a:r>
            <a:r>
              <a:rPr lang="fr-FR" sz="1200" b="1" i="1" dirty="0">
                <a:solidFill>
                  <a:srgbClr val="0070C0"/>
                </a:solidFill>
                <a:latin typeface="Times New Roman" panose="02020603050405020304" pitchFamily="18" charset="0"/>
                <a:cs typeface="Times New Roman" panose="02020603050405020304" pitchFamily="18" charset="0"/>
              </a:rPr>
              <a:t>lundi 19 février 2024 </a:t>
            </a:r>
            <a:r>
              <a:rPr lang="fr-FR" sz="1200" b="1" dirty="0">
                <a:solidFill>
                  <a:srgbClr val="0070C0"/>
                </a:solidFill>
                <a:latin typeface="Times New Roman" panose="02020603050405020304" pitchFamily="18" charset="0"/>
                <a:cs typeface="Times New Roman" panose="02020603050405020304" pitchFamily="18" charset="0"/>
              </a:rPr>
              <a:t>à 13h30 - Salle : Le Chatelier</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rPr>
              <a:t>Lieu :   IMT Nord Europe, 764 Bd </a:t>
            </a:r>
            <a:r>
              <a:rPr lang="fr-FR" sz="1200" b="1" dirty="0" err="1">
                <a:solidFill>
                  <a:srgbClr val="0070C0"/>
                </a:solidFill>
                <a:latin typeface="Times New Roman" panose="02020603050405020304" pitchFamily="18" charset="0"/>
                <a:cs typeface="Times New Roman" panose="02020603050405020304" pitchFamily="18" charset="0"/>
              </a:rPr>
              <a:t>Lahure</a:t>
            </a:r>
            <a:r>
              <a:rPr lang="fr-FR" sz="1200" b="1" dirty="0">
                <a:solidFill>
                  <a:srgbClr val="0070C0"/>
                </a:solidFill>
                <a:latin typeface="Times New Roman" panose="02020603050405020304" pitchFamily="18" charset="0"/>
                <a:cs typeface="Times New Roman" panose="02020603050405020304" pitchFamily="18" charset="0"/>
              </a:rPr>
              <a:t>, 59500, Douai </a:t>
            </a:r>
            <a:br>
              <a:rPr lang="fr-FR" sz="1200" b="1" dirty="0">
                <a:solidFill>
                  <a:srgbClr val="0070C0"/>
                </a:solidFill>
                <a:latin typeface="Times New Roman" panose="02020603050405020304" pitchFamily="18" charset="0"/>
                <a:cs typeface="Times New Roman" panose="02020603050405020304" pitchFamily="18" charset="0"/>
              </a:rPr>
            </a:br>
            <a:r>
              <a:rPr lang="fr-FR" sz="1200" dirty="0">
                <a:solidFill>
                  <a:srgbClr val="FF0000"/>
                </a:solidFill>
                <a:latin typeface="Times New Roman" panose="02020603050405020304" pitchFamily="18" charset="0"/>
                <a:cs typeface="Times New Roman" panose="02020603050405020304" pitchFamily="18" charset="0"/>
              </a:rPr>
              <a:t>Soutiendra à huis clos ses travaux de thèse</a:t>
            </a:r>
            <a:br>
              <a:rPr lang="fr-FR" sz="1200" b="1" i="1" dirty="0">
                <a:solidFill>
                  <a:srgbClr val="0070C0"/>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CHALAMET </a:t>
            </a:r>
            <a:r>
              <a:rPr lang="fr-FR" sz="1000" dirty="0">
                <a:latin typeface="Times New Roman" panose="02020603050405020304" pitchFamily="18" charset="0"/>
                <a:cs typeface="Times New Roman" panose="02020603050405020304" pitchFamily="18" charset="0"/>
              </a:rPr>
              <a:t>Yvan,		Professeur,		 Université Jean Monnet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TCHARKHTCHI </a:t>
            </a:r>
            <a:r>
              <a:rPr lang="fr-FR" sz="1000" dirty="0">
                <a:latin typeface="Times New Roman" panose="02020603050405020304" pitchFamily="18" charset="0"/>
                <a:cs typeface="Times New Roman" panose="02020603050405020304" pitchFamily="18" charset="0"/>
              </a:rPr>
              <a:t>Abbas,  		Professeur,		 ENSAM Paris </a:t>
            </a:r>
            <a:endParaRPr lang="en-US"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BERZIN</a:t>
            </a:r>
            <a:r>
              <a:rPr lang="fr-FR" sz="1000" dirty="0">
                <a:latin typeface="Times New Roman" panose="02020603050405020304" pitchFamily="18" charset="0"/>
                <a:cs typeface="Times New Roman" panose="02020603050405020304" pitchFamily="18" charset="0"/>
              </a:rPr>
              <a:t>  Françoise,  		Professeure,		 Université de Reims Champagne Ardennes</a:t>
            </a: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CAMPAGNE</a:t>
            </a:r>
            <a:r>
              <a:rPr lang="fr-FR" sz="1000" dirty="0">
                <a:latin typeface="Times New Roman" panose="02020603050405020304" pitchFamily="18" charset="0"/>
                <a:cs typeface="Times New Roman" panose="02020603050405020304" pitchFamily="18" charset="0"/>
              </a:rPr>
              <a:t>  Christine, 		Professeure,		 ENSAIT Roubaix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Invité	 </a:t>
            </a:r>
            <a:r>
              <a:rPr lang="fr-FR" sz="1000" cap="all" dirty="0">
                <a:latin typeface="Times New Roman" panose="02020603050405020304" pitchFamily="18" charset="0"/>
                <a:cs typeface="Times New Roman" panose="02020603050405020304" pitchFamily="18" charset="0"/>
              </a:rPr>
              <a:t>CHATTE </a:t>
            </a:r>
            <a:r>
              <a:rPr lang="fr-FR" sz="1000" dirty="0">
                <a:latin typeface="Times New Roman" panose="02020603050405020304" pitchFamily="18" charset="0"/>
                <a:cs typeface="Times New Roman" panose="02020603050405020304" pitchFamily="18" charset="0"/>
              </a:rPr>
              <a:t>Guillaume,		Ingénieur de recherche,	 </a:t>
            </a:r>
            <a:r>
              <a:rPr lang="fr-FR" sz="1000" dirty="0" err="1">
                <a:latin typeface="Times New Roman" panose="02020603050405020304" pitchFamily="18" charset="0"/>
                <a:cs typeface="Times New Roman" panose="02020603050405020304" pitchFamily="18" charset="0"/>
              </a:rPr>
              <a:t>Tarkett</a:t>
            </a:r>
            <a:r>
              <a:rPr lang="fr-FR" sz="1000" dirty="0">
                <a:latin typeface="Times New Roman" panose="02020603050405020304" pitchFamily="18" charset="0"/>
                <a:cs typeface="Times New Roman" panose="02020603050405020304" pitchFamily="18" charset="0"/>
              </a:rPr>
              <a:t> GDL  </a:t>
            </a:r>
            <a:r>
              <a:rPr lang="en-US" sz="1000" dirty="0">
                <a:latin typeface="Times New Roman" panose="02020603050405020304" pitchFamily="18" charset="0"/>
                <a:cs typeface="Times New Roman" panose="02020603050405020304" pitchFamily="18" charset="0"/>
              </a:rPr>
              <a:t> </a:t>
            </a:r>
            <a:endParaRPr lang="fr-FR"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Invité	 </a:t>
            </a:r>
            <a:r>
              <a:rPr lang="fr-FR" sz="1000" cap="all" dirty="0">
                <a:latin typeface="Times New Roman" panose="02020603050405020304" pitchFamily="18" charset="0"/>
                <a:cs typeface="Times New Roman" panose="02020603050405020304" pitchFamily="18" charset="0"/>
              </a:rPr>
              <a:t>MAERTENS </a:t>
            </a:r>
            <a:r>
              <a:rPr lang="fr-FR" sz="1000" dirty="0">
                <a:latin typeface="Times New Roman" panose="02020603050405020304" pitchFamily="18" charset="0"/>
                <a:cs typeface="Times New Roman" panose="02020603050405020304" pitchFamily="18" charset="0"/>
              </a:rPr>
              <a:t>Christophe, 		Directeur de recherche,	 </a:t>
            </a:r>
            <a:r>
              <a:rPr lang="fr-FR" sz="1000" dirty="0" err="1">
                <a:latin typeface="Times New Roman" panose="02020603050405020304" pitchFamily="18" charset="0"/>
                <a:cs typeface="Times New Roman" panose="02020603050405020304" pitchFamily="18" charset="0"/>
              </a:rPr>
              <a:t>Tarkett</a:t>
            </a:r>
            <a:r>
              <a:rPr lang="fr-FR" sz="1000" dirty="0">
                <a:latin typeface="Times New Roman" panose="02020603050405020304" pitchFamily="18" charset="0"/>
                <a:cs typeface="Times New Roman" panose="02020603050405020304" pitchFamily="18" charset="0"/>
              </a:rPr>
              <a:t> GDL</a:t>
            </a:r>
          </a:p>
          <a:p>
            <a:pPr>
              <a:tabLst>
                <a:tab pos="1346200" algn="l"/>
                <a:tab pos="3049588" algn="l"/>
              </a:tabLst>
            </a:pPr>
            <a:r>
              <a:rPr lang="fr-FR" sz="1000" dirty="0">
                <a:latin typeface="Times New Roman" panose="02020603050405020304" pitchFamily="18" charset="0"/>
                <a:cs typeface="Times New Roman" panose="02020603050405020304" pitchFamily="18" charset="0"/>
              </a:rPr>
              <a:t>Co-Directrice de thèse	 </a:t>
            </a:r>
            <a:r>
              <a:rPr lang="fr-FR" sz="1000" cap="all" dirty="0">
                <a:latin typeface="Times New Roman" panose="02020603050405020304" pitchFamily="18" charset="0"/>
                <a:cs typeface="Times New Roman" panose="02020603050405020304" pitchFamily="18" charset="0"/>
              </a:rPr>
              <a:t>LACRAMPE </a:t>
            </a:r>
            <a:r>
              <a:rPr lang="fr-FR" sz="1000" dirty="0">
                <a:latin typeface="Times New Roman" panose="02020603050405020304" pitchFamily="18" charset="0"/>
                <a:cs typeface="Times New Roman" panose="02020603050405020304" pitchFamily="18" charset="0"/>
              </a:rPr>
              <a:t>Marie-France, 		Professeure,		 IMT Nord Europe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Directeur de thèse	 </a:t>
            </a:r>
            <a:r>
              <a:rPr lang="fr-FR" sz="1000" cap="all" dirty="0">
                <a:latin typeface="Times New Roman" panose="02020603050405020304" pitchFamily="18" charset="0"/>
                <a:cs typeface="Times New Roman" panose="02020603050405020304" pitchFamily="18" charset="0"/>
              </a:rPr>
              <a:t>SOULESTIN </a:t>
            </a:r>
            <a:r>
              <a:rPr lang="fr-FR" sz="1000" dirty="0">
                <a:latin typeface="Times New Roman" panose="02020603050405020304" pitchFamily="18" charset="0"/>
                <a:cs typeface="Times New Roman" panose="02020603050405020304" pitchFamily="18" charset="0"/>
              </a:rPr>
              <a:t>Jérémie,  		Professeur,		 IMT Nord Europe </a:t>
            </a:r>
          </a:p>
          <a:p>
            <a:pPr>
              <a:tabLst>
                <a:tab pos="1346200" algn="l"/>
                <a:tab pos="3049588" algn="l"/>
              </a:tabLst>
            </a:pPr>
            <a:r>
              <a:rPr lang="en-US" sz="900" dirty="0">
                <a:latin typeface="Times New Roman" panose="02020603050405020304" pitchFamily="18" charset="0"/>
                <a:cs typeface="Times New Roman" panose="02020603050405020304" pitchFamily="18" charset="0"/>
              </a:rPr>
              <a:t> </a:t>
            </a:r>
            <a:endParaRPr lang="fr-FR" sz="1000" b="1" dirty="0">
              <a:solidFill>
                <a:srgbClr val="00B0F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FF0000"/>
                </a:solidFill>
                <a:latin typeface="Times New Roman" panose="02020603050405020304" pitchFamily="18" charset="0"/>
                <a:cs typeface="Times New Roman" panose="02020603050405020304" pitchFamily="18" charset="0"/>
              </a:rPr>
              <a:t>R</a:t>
            </a:r>
            <a:r>
              <a:rPr lang="fr-FR" altLang="zh-CN" sz="1000" b="1" dirty="0">
                <a:solidFill>
                  <a:srgbClr val="FF0000"/>
                </a:solidFill>
                <a:latin typeface="Times New Roman" panose="02020603050405020304" pitchFamily="18" charset="0"/>
                <a:ea typeface="Droid Sans Fallback"/>
                <a:cs typeface="Times New Roman" panose="02020603050405020304" pitchFamily="18" charset="0"/>
              </a:rPr>
              <a:t>ésumé</a:t>
            </a:r>
          </a:p>
          <a:p>
            <a:pPr>
              <a:tabLst>
                <a:tab pos="1346200" algn="l"/>
                <a:tab pos="3049588" algn="l"/>
              </a:tabLst>
            </a:pP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800" dirty="0">
                <a:latin typeface="Times New Roman" panose="02020603050405020304" pitchFamily="18" charset="0"/>
                <a:cs typeface="Times New Roman" panose="02020603050405020304" pitchFamily="18" charset="0"/>
              </a:rPr>
              <a:t>Cette thèse CIFRE réalisée en partenariat avec l’entreprise </a:t>
            </a:r>
            <a:r>
              <a:rPr lang="fr-FR" sz="800" dirty="0" err="1">
                <a:latin typeface="Times New Roman" panose="02020603050405020304" pitchFamily="18" charset="0"/>
                <a:cs typeface="Times New Roman" panose="02020603050405020304" pitchFamily="18" charset="0"/>
              </a:rPr>
              <a:t>Tarkett</a:t>
            </a:r>
            <a:r>
              <a:rPr lang="fr-FR" sz="800" dirty="0">
                <a:latin typeface="Times New Roman" panose="02020603050405020304" pitchFamily="18" charset="0"/>
                <a:cs typeface="Times New Roman" panose="02020603050405020304" pitchFamily="18" charset="0"/>
              </a:rPr>
              <a:t> a pour objectif d’étudier l’extrusion du poly (chlorure de vinyle) (PVC) hautement chargé (70% en poids du produit) par des particules minérales de carbonate de calcium (CaCO3). Les travaux réalisés tout au long de ce projet ont permis de faire le lien entre la formulation et les paramètres process d’un côté et les propriétés d’usages de l’autre. Il a notamment été question des propriétés mécaniques telles que la résistance aux chocs et à la fatigue ainsi que les propriétés thermiques comme la dilatation thermique. Dans cette optique, plusieurs paramètres sont évalués tels que la quantité de charges, les caractéristiques des particules (e.g. taille, distribution), ainsi que l’effet des additifs. Par ailleurs, l’impact des paramètres d’extrusion comme la température et la vitesse des vis sur les matériaux sont mises en lumière. L’étude de la gélification du PVC ainsi que de l’évolution structurale sont également des aspects fondamentaux du programme de recherche. Les résultats ont montré l’importance de l’adhésion interfaciale entre la matrice PVC et la charge, et des répercussions engendrées sur les propriétés finales du PVC hautement chargé.</a:t>
            </a:r>
          </a:p>
          <a:p>
            <a:pPr algn="just"/>
            <a:endParaRPr lang="fr-FR" sz="900" dirty="0">
              <a:latin typeface="Times New Roman" panose="02020603050405020304" pitchFamily="18" charset="0"/>
              <a:cs typeface="Times New Roman" panose="02020603050405020304" pitchFamily="18" charset="0"/>
            </a:endParaRPr>
          </a:p>
          <a:p>
            <a:pPr algn="just"/>
            <a:r>
              <a:rPr lang="fr-FR" altLang="zh-CN" sz="1100" dirty="0">
                <a:solidFill>
                  <a:srgbClr val="FF0000"/>
                </a:solidFill>
                <a:latin typeface="Times New Roman" panose="02020603050405020304" pitchFamily="18" charset="0"/>
                <a:ea typeface="Droid Sans Fallback"/>
                <a:cs typeface="Times New Roman" panose="02020603050405020304" pitchFamily="18" charset="0"/>
              </a:rPr>
              <a:t>A</a:t>
            </a:r>
            <a:r>
              <a:rPr lang="fr-FR" altLang="zh-CN" sz="1100" b="1" dirty="0">
                <a:solidFill>
                  <a:srgbClr val="FF0000"/>
                </a:solidFill>
                <a:latin typeface="Times New Roman" panose="02020603050405020304" pitchFamily="18" charset="0"/>
                <a:cs typeface="Times New Roman" panose="02020603050405020304" pitchFamily="18" charset="0"/>
              </a:rPr>
              <a:t>bstract</a:t>
            </a:r>
          </a:p>
          <a:p>
            <a:pPr algn="just"/>
            <a:r>
              <a:rPr lang="en-US" altLang="zh-CN" sz="800" dirty="0">
                <a:latin typeface="Times New Roman" panose="02020603050405020304" pitchFamily="18" charset="0"/>
                <a:cs typeface="Times New Roman" panose="02020603050405020304" pitchFamily="18" charset="0"/>
              </a:rPr>
              <a:t>The aim of this CIFRE thesis, carried out in partnership with Tarkett, was to study the extrusion of polyvinyl chloride (PVC) highly filled (70% by product weight) with calcium carbonate (CaCO3) mineral particles. The work carried out throughout this project has enabled to establish the link between formulation and process parameters, on the one hand, and end-use properties, on the other. These involve mechanical properties such as impact and fatigue resistance, as well as thermal properties such as thermal expansion. Therefore, several parameters were evaluated, including filler content, filler particle characteristics (e.g. size, size distribution), and the effect of additives. In addition, the influence of extrusion parameters such as temperature and screw speed on materials is highlighted. The study of PVC gelation and structural evolution is also a fundamental aspect of the research program. The results show the importance of interfacial adhesion between the PVC matrix and the filler, and its repercussions on the final properties of highly filled PVC.</a:t>
            </a:r>
            <a:endParaRPr lang="fr-FR" altLang="zh-CN" sz="800" dirty="0">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159881"/>
            <a:ext cx="1509854" cy="639260"/>
          </a:xfrm>
          <a:prstGeom prst="rect">
            <a:avLst/>
          </a:prstGeom>
          <a:solidFill>
            <a:schemeClr val="bg1"/>
          </a:solidFill>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4655</TotalTime>
  <Words>705</Words>
  <Application>Microsoft Office PowerPoint</Application>
  <PresentationFormat>Affichage à l'écran (4:3)</PresentationFormat>
  <Paragraphs>36</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604</cp:revision>
  <cp:lastPrinted>2024-01-02T10:22:54Z</cp:lastPrinted>
  <dcterms:created xsi:type="dcterms:W3CDTF">2017-02-14T10:24:51Z</dcterms:created>
  <dcterms:modified xsi:type="dcterms:W3CDTF">2024-02-06T09:13:07Z</dcterms:modified>
</cp:coreProperties>
</file>