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88"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MT" id="{9DB0AD70-B6F0-456B-AF08-98BC9FBE27E9}">
          <p14:sldIdLst>
            <p14:sldId id="288"/>
          </p14:sldIdLst>
        </p14:section>
      </p14:sectionLst>
    </p:ext>
    <p:ext uri="{EFAFB233-063F-42B5-8137-9DF3F51BA10A}">
      <p15:sldGuideLst xmlns:p15="http://schemas.microsoft.com/office/powerpoint/2012/main">
        <p15:guide id="1" orient="horz" pos="2160">
          <p15:clr>
            <a:srgbClr val="A4A3A4"/>
          </p15:clr>
        </p15:guide>
        <p15:guide id="2" orient="horz" pos="935" userDrawn="1">
          <p15:clr>
            <a:srgbClr val="A4A3A4"/>
          </p15:clr>
        </p15:guide>
        <p15:guide id="4" orient="horz" pos="3818">
          <p15:clr>
            <a:srgbClr val="A4A3A4"/>
          </p15:clr>
        </p15:guide>
        <p15:guide id="5" orient="horz" pos="3657">
          <p15:clr>
            <a:srgbClr val="A4A3A4"/>
          </p15:clr>
        </p15:guide>
        <p15:guide id="6" orient="horz" pos="4148">
          <p15:clr>
            <a:srgbClr val="A4A3A4"/>
          </p15:clr>
        </p15:guide>
        <p15:guide id="7" pos="2880">
          <p15:clr>
            <a:srgbClr val="A4A3A4"/>
          </p15:clr>
        </p15:guide>
        <p15:guide id="8" pos="389">
          <p15:clr>
            <a:srgbClr val="A4A3A4"/>
          </p15:clr>
        </p15:guide>
        <p15:guide id="9" pos="5605">
          <p15:clr>
            <a:srgbClr val="A4A3A4"/>
          </p15:clr>
        </p15:guide>
        <p15:guide id="10" pos="5380">
          <p15:clr>
            <a:srgbClr val="A4A3A4"/>
          </p15:clr>
        </p15:guide>
        <p15:guide id="11" pos="3455">
          <p15:clr>
            <a:srgbClr val="A4A3A4"/>
          </p15:clr>
        </p15:guide>
        <p15:guide id="12" pos="3689">
          <p15:clr>
            <a:srgbClr val="A4A3A4"/>
          </p15:clr>
        </p15:guide>
        <p15:guide id="13" pos="201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1311" autoAdjust="0"/>
  </p:normalViewPr>
  <p:slideViewPr>
    <p:cSldViewPr showGuides="1">
      <p:cViewPr varScale="1">
        <p:scale>
          <a:sx n="59" d="100"/>
          <a:sy n="59" d="100"/>
        </p:scale>
        <p:origin x="1820" y="52"/>
      </p:cViewPr>
      <p:guideLst>
        <p:guide orient="horz" pos="2160"/>
        <p:guide orient="horz" pos="935"/>
        <p:guide orient="horz" pos="3818"/>
        <p:guide orient="horz" pos="3657"/>
        <p:guide orient="horz" pos="4148"/>
        <p:guide pos="2880"/>
        <p:guide pos="389"/>
        <p:guide pos="5605"/>
        <p:guide pos="5380"/>
        <p:guide pos="3455"/>
        <p:guide pos="3689"/>
        <p:guide pos="2018"/>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2945659" cy="498056"/>
          </a:xfrm>
          <a:prstGeom prst="rect">
            <a:avLst/>
          </a:prstGeom>
        </p:spPr>
        <p:txBody>
          <a:bodyPr vert="horz" lIns="91405" tIns="45703" rIns="91405" bIns="45703" rtlCol="0"/>
          <a:lstStyle>
            <a:lvl1pPr algn="l">
              <a:defRPr sz="1200"/>
            </a:lvl1pPr>
          </a:lstStyle>
          <a:p>
            <a:endParaRPr lang="fr-FR"/>
          </a:p>
        </p:txBody>
      </p:sp>
      <p:sp>
        <p:nvSpPr>
          <p:cNvPr id="3" name="Espace réservé de la date 2"/>
          <p:cNvSpPr>
            <a:spLocks noGrp="1"/>
          </p:cNvSpPr>
          <p:nvPr>
            <p:ph type="dt" sz="quarter" idx="1"/>
          </p:nvPr>
        </p:nvSpPr>
        <p:spPr>
          <a:xfrm>
            <a:off x="3850448" y="0"/>
            <a:ext cx="2945659" cy="498056"/>
          </a:xfrm>
          <a:prstGeom prst="rect">
            <a:avLst/>
          </a:prstGeom>
        </p:spPr>
        <p:txBody>
          <a:bodyPr vert="horz" lIns="91405" tIns="45703" rIns="91405" bIns="45703" rtlCol="0"/>
          <a:lstStyle>
            <a:lvl1pPr algn="r">
              <a:defRPr sz="1200"/>
            </a:lvl1pPr>
          </a:lstStyle>
          <a:p>
            <a:fld id="{46D4E881-A390-4FAB-952A-C158D30795A2}" type="datetimeFigureOut">
              <a:rPr lang="fr-FR" smtClean="0"/>
              <a:pPr/>
              <a:t>25/01/2024</a:t>
            </a:fld>
            <a:endParaRPr lang="fr-FR"/>
          </a:p>
        </p:txBody>
      </p:sp>
      <p:sp>
        <p:nvSpPr>
          <p:cNvPr id="4" name="Espace réservé du pied de page 3"/>
          <p:cNvSpPr>
            <a:spLocks noGrp="1"/>
          </p:cNvSpPr>
          <p:nvPr>
            <p:ph type="ftr" sz="quarter" idx="2"/>
          </p:nvPr>
        </p:nvSpPr>
        <p:spPr>
          <a:xfrm>
            <a:off x="5" y="9428584"/>
            <a:ext cx="2945659" cy="498055"/>
          </a:xfrm>
          <a:prstGeom prst="rect">
            <a:avLst/>
          </a:prstGeom>
        </p:spPr>
        <p:txBody>
          <a:bodyPr vert="horz" lIns="91405" tIns="45703" rIns="91405" bIns="45703"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8" y="9428584"/>
            <a:ext cx="2945659" cy="498055"/>
          </a:xfrm>
          <a:prstGeom prst="rect">
            <a:avLst/>
          </a:prstGeom>
        </p:spPr>
        <p:txBody>
          <a:bodyPr vert="horz" lIns="91405" tIns="45703" rIns="91405" bIns="45703" rtlCol="0" anchor="b"/>
          <a:lstStyle>
            <a:lvl1pPr algn="r">
              <a:defRPr sz="1200"/>
            </a:lvl1pPr>
          </a:lstStyle>
          <a:p>
            <a:fld id="{121CB338-6CF4-4598-9A6D-AAC0FFD8651B}" type="slidenum">
              <a:rPr lang="fr-FR" smtClean="0"/>
              <a:pPr/>
              <a:t>‹N°›</a:t>
            </a:fld>
            <a:endParaRPr lang="fr-FR"/>
          </a:p>
        </p:txBody>
      </p:sp>
    </p:spTree>
    <p:extLst>
      <p:ext uri="{BB962C8B-B14F-4D97-AF65-F5344CB8AC3E}">
        <p14:creationId xmlns:p14="http://schemas.microsoft.com/office/powerpoint/2010/main" val="29010852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2945659" cy="496332"/>
          </a:xfrm>
          <a:prstGeom prst="rect">
            <a:avLst/>
          </a:prstGeom>
        </p:spPr>
        <p:txBody>
          <a:bodyPr vert="horz" lIns="91405" tIns="45703" rIns="91405" bIns="45703" rtlCol="0"/>
          <a:lstStyle>
            <a:lvl1pPr algn="l">
              <a:defRPr sz="1200"/>
            </a:lvl1pPr>
          </a:lstStyle>
          <a:p>
            <a:endParaRPr lang="fr-FR"/>
          </a:p>
        </p:txBody>
      </p:sp>
      <p:sp>
        <p:nvSpPr>
          <p:cNvPr id="3" name="Espace réservé de la date 2"/>
          <p:cNvSpPr>
            <a:spLocks noGrp="1"/>
          </p:cNvSpPr>
          <p:nvPr>
            <p:ph type="dt" idx="1"/>
          </p:nvPr>
        </p:nvSpPr>
        <p:spPr>
          <a:xfrm>
            <a:off x="3850448" y="0"/>
            <a:ext cx="2945659" cy="496332"/>
          </a:xfrm>
          <a:prstGeom prst="rect">
            <a:avLst/>
          </a:prstGeom>
        </p:spPr>
        <p:txBody>
          <a:bodyPr vert="horz" lIns="91405" tIns="45703" rIns="91405" bIns="45703" rtlCol="0"/>
          <a:lstStyle>
            <a:lvl1pPr algn="r">
              <a:defRPr sz="1200"/>
            </a:lvl1pPr>
          </a:lstStyle>
          <a:p>
            <a:fld id="{11B50710-B8B7-4D8F-BDE7-5C763412CDFD}" type="datetimeFigureOut">
              <a:rPr lang="fr-FR" smtClean="0"/>
              <a:pPr/>
              <a:t>25/01/2024</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05" tIns="45703" rIns="91405" bIns="45703" rtlCol="0" anchor="ctr"/>
          <a:lstStyle/>
          <a:p>
            <a:endParaRPr lang="fr-FR"/>
          </a:p>
        </p:txBody>
      </p:sp>
      <p:sp>
        <p:nvSpPr>
          <p:cNvPr id="5" name="Espace réservé des commentaires 4"/>
          <p:cNvSpPr>
            <a:spLocks noGrp="1"/>
          </p:cNvSpPr>
          <p:nvPr>
            <p:ph type="body" sz="quarter" idx="3"/>
          </p:nvPr>
        </p:nvSpPr>
        <p:spPr>
          <a:xfrm>
            <a:off x="679768" y="4715158"/>
            <a:ext cx="5438140" cy="4466987"/>
          </a:xfrm>
          <a:prstGeom prst="rect">
            <a:avLst/>
          </a:prstGeom>
        </p:spPr>
        <p:txBody>
          <a:bodyPr vert="horz" lIns="91405" tIns="45703" rIns="91405" bIns="45703"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5" y="9428583"/>
            <a:ext cx="2945659" cy="496332"/>
          </a:xfrm>
          <a:prstGeom prst="rect">
            <a:avLst/>
          </a:prstGeom>
        </p:spPr>
        <p:txBody>
          <a:bodyPr vert="horz" lIns="91405" tIns="45703" rIns="91405" bIns="45703"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8" y="9428583"/>
            <a:ext cx="2945659" cy="496332"/>
          </a:xfrm>
          <a:prstGeom prst="rect">
            <a:avLst/>
          </a:prstGeom>
        </p:spPr>
        <p:txBody>
          <a:bodyPr vert="horz" lIns="91405" tIns="45703" rIns="91405" bIns="45703" rtlCol="0" anchor="b"/>
          <a:lstStyle>
            <a:lvl1pPr algn="r">
              <a:defRPr sz="1200"/>
            </a:lvl1pPr>
          </a:lstStyle>
          <a:p>
            <a:fld id="{5A906ACB-0641-497D-A6F6-17171FCA9B16}" type="slidenum">
              <a:rPr lang="fr-FR" smtClean="0"/>
              <a:pPr/>
              <a:t>‹N°›</a:t>
            </a:fld>
            <a:endParaRPr lang="fr-FR"/>
          </a:p>
        </p:txBody>
      </p:sp>
    </p:spTree>
    <p:extLst>
      <p:ext uri="{BB962C8B-B14F-4D97-AF65-F5344CB8AC3E}">
        <p14:creationId xmlns:p14="http://schemas.microsoft.com/office/powerpoint/2010/main" val="1215976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5161DF1-DA3B-4BE7-996B-D3A5EFCFD604}" type="slidenum">
              <a:rPr lang="fr-FR" smtClean="0"/>
              <a:pPr/>
              <a:t>1</a:t>
            </a:fld>
            <a:endParaRPr lang="fr-FR"/>
          </a:p>
        </p:txBody>
      </p:sp>
    </p:spTree>
    <p:extLst>
      <p:ext uri="{BB962C8B-B14F-4D97-AF65-F5344CB8AC3E}">
        <p14:creationId xmlns:p14="http://schemas.microsoft.com/office/powerpoint/2010/main" val="2216605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259632" y="188640"/>
            <a:ext cx="7014462" cy="439200"/>
          </a:xfrm>
          <a:prstGeom prst="rect">
            <a:avLst/>
          </a:prstGeom>
        </p:spPr>
        <p:txBody>
          <a:bodyPr/>
          <a:lstStyle/>
          <a:p>
            <a:r>
              <a:rPr lang="fr-FR"/>
              <a:t>Modifiez le style du titre</a:t>
            </a:r>
          </a:p>
        </p:txBody>
      </p:sp>
      <p:sp>
        <p:nvSpPr>
          <p:cNvPr id="3" name="Espace réservé du contenu 2"/>
          <p:cNvSpPr>
            <a:spLocks noGrp="1"/>
          </p:cNvSpPr>
          <p:nvPr>
            <p:ph idx="1"/>
          </p:nvPr>
        </p:nvSpPr>
        <p:spPr>
          <a:xfrm>
            <a:off x="617538" y="1512888"/>
            <a:ext cx="7899400" cy="3976687"/>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 name="Espace réservé de la date 9"/>
          <p:cNvSpPr>
            <a:spLocks noGrp="1"/>
          </p:cNvSpPr>
          <p:nvPr>
            <p:ph type="dt" sz="half" idx="10"/>
          </p:nvPr>
        </p:nvSpPr>
        <p:spPr/>
        <p:txBody>
          <a:bodyPr/>
          <a:lstStyle/>
          <a:p>
            <a:fld id="{DB3AEE49-3FC5-4F88-AEB4-B5A4C2178FF9}" type="datetime1">
              <a:rPr lang="fr-FR" smtClean="0"/>
              <a:pPr/>
              <a:t>25/01/2024</a:t>
            </a:fld>
            <a:endParaRPr lang="fr-FR" dirty="0"/>
          </a:p>
        </p:txBody>
      </p:sp>
      <p:sp>
        <p:nvSpPr>
          <p:cNvPr id="11" name="Espace réservé du pied de page 10"/>
          <p:cNvSpPr>
            <a:spLocks noGrp="1"/>
          </p:cNvSpPr>
          <p:nvPr>
            <p:ph type="ftr" sz="quarter" idx="11"/>
          </p:nvPr>
        </p:nvSpPr>
        <p:spPr>
          <a:xfrm>
            <a:off x="1778000" y="6061075"/>
            <a:ext cx="5588000" cy="360000"/>
          </a:xfrm>
          <a:prstGeom prst="rect">
            <a:avLst/>
          </a:prstGeom>
        </p:spPr>
        <p:txBody>
          <a:bodyPr/>
          <a:lstStyle/>
          <a:p>
            <a:pPr algn="r"/>
            <a:r>
              <a:rPr lang="fr-FR"/>
              <a:t>PREV. FORMATION Ci²/FabLab</a:t>
            </a:r>
            <a:endParaRPr lang="fr-FR" dirty="0"/>
          </a:p>
        </p:txBody>
      </p:sp>
    </p:spTree>
    <p:extLst>
      <p:ext uri="{BB962C8B-B14F-4D97-AF65-F5344CB8AC3E}">
        <p14:creationId xmlns:p14="http://schemas.microsoft.com/office/powerpoint/2010/main" val="14298085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bwMode="gray">
          <a:xfrm>
            <a:off x="0" y="0"/>
            <a:ext cx="9144000" cy="9175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e la date 3"/>
          <p:cNvSpPr>
            <a:spLocks noGrp="1"/>
          </p:cNvSpPr>
          <p:nvPr>
            <p:ph type="dt" sz="half" idx="2"/>
          </p:nvPr>
        </p:nvSpPr>
        <p:spPr bwMode="gray">
          <a:xfrm>
            <a:off x="-1" y="6669360"/>
            <a:ext cx="265114" cy="180000"/>
          </a:xfrm>
          <a:prstGeom prst="rect">
            <a:avLst/>
          </a:prstGeom>
        </p:spPr>
        <p:txBody>
          <a:bodyPr vert="horz" lIns="0" tIns="0" rIns="0" bIns="0" rtlCol="0" anchor="ctr" anchorCtr="0">
            <a:noAutofit/>
          </a:bodyPr>
          <a:lstStyle>
            <a:lvl1pPr algn="ctr">
              <a:defRPr sz="100">
                <a:solidFill>
                  <a:schemeClr val="bg1">
                    <a:alpha val="0"/>
                  </a:schemeClr>
                </a:solidFill>
              </a:defRPr>
            </a:lvl1pPr>
          </a:lstStyle>
          <a:p>
            <a:fld id="{5CAEB4E5-C765-477B-B7A4-4C9D6B09141A}" type="datetime1">
              <a:rPr lang="fr-FR" smtClean="0"/>
              <a:pPr/>
              <a:t>25/01/2024</a:t>
            </a:fld>
            <a:endParaRPr lang="fr-FR" dirty="0"/>
          </a:p>
        </p:txBody>
      </p:sp>
      <p:pic>
        <p:nvPicPr>
          <p:cNvPr id="9" name="Imag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841" y="114219"/>
            <a:ext cx="1014181" cy="689136"/>
          </a:xfrm>
          <a:prstGeom prst="rect">
            <a:avLst/>
          </a:prstGeom>
        </p:spPr>
      </p:pic>
    </p:spTree>
  </p:cSld>
  <p:clrMap bg1="lt1" tx1="dk1" bg2="lt2" tx2="dk2" accent1="accent1" accent2="accent2" accent3="accent3" accent4="accent4" accent5="accent5" accent6="accent6" hlink="hlink" folHlink="folHlink"/>
  <p:sldLayoutIdLst>
    <p:sldLayoutId id="2147483671" r:id="rId1"/>
  </p:sldLayoutIdLst>
  <p:hf hdr="0"/>
  <p:txStyles>
    <p:titleStyle>
      <a:lvl1pPr algn="l" defTabSz="914400" rtl="0" eaLnBrk="1" latinLnBrk="0" hangingPunct="1">
        <a:lnSpc>
          <a:spcPct val="100000"/>
        </a:lnSpc>
        <a:spcBef>
          <a:spcPts val="0"/>
        </a:spcBef>
        <a:spcAft>
          <a:spcPts val="0"/>
        </a:spcAft>
        <a:buNone/>
        <a:defRPr sz="1200" b="1" kern="1200" cap="all" baseline="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0"/>
        </a:spcAft>
        <a:buSzPct val="25000"/>
        <a:buFontTx/>
        <a:buNone/>
        <a:defRPr sz="1500" b="0" kern="1200" cap="none" baseline="0">
          <a:solidFill>
            <a:schemeClr val="accent5"/>
          </a:solidFill>
          <a:latin typeface="+mn-lt"/>
          <a:ea typeface="+mn-ea"/>
          <a:cs typeface="+mn-cs"/>
        </a:defRPr>
      </a:lvl1pPr>
      <a:lvl2pPr marL="0" indent="0" algn="l" defTabSz="914400" rtl="0" eaLnBrk="1" latinLnBrk="0" hangingPunct="1">
        <a:lnSpc>
          <a:spcPct val="100000"/>
        </a:lnSpc>
        <a:spcBef>
          <a:spcPts val="0"/>
        </a:spcBef>
        <a:spcAft>
          <a:spcPts val="0"/>
        </a:spcAft>
        <a:buSzPct val="25000"/>
        <a:buFontTx/>
        <a:buNone/>
        <a:defRPr sz="1700" b="1" kern="1200" cap="none">
          <a:solidFill>
            <a:schemeClr val="bg2"/>
          </a:solidFill>
          <a:latin typeface="+mn-lt"/>
          <a:ea typeface="+mn-ea"/>
          <a:cs typeface="+mn-cs"/>
        </a:defRPr>
      </a:lvl2pPr>
      <a:lvl3pPr marL="0" indent="0" algn="l" defTabSz="914400" rtl="0" eaLnBrk="1" latinLnBrk="0" hangingPunct="1">
        <a:lnSpc>
          <a:spcPct val="100000"/>
        </a:lnSpc>
        <a:spcBef>
          <a:spcPts val="0"/>
        </a:spcBef>
        <a:spcAft>
          <a:spcPts val="0"/>
        </a:spcAft>
        <a:buSzPct val="25000"/>
        <a:buFontTx/>
        <a:buNone/>
        <a:defRPr sz="1000" kern="1200" cap="none">
          <a:solidFill>
            <a:schemeClr val="tx1"/>
          </a:solidFill>
          <a:latin typeface="+mn-lt"/>
          <a:ea typeface="+mn-ea"/>
          <a:cs typeface="+mn-cs"/>
        </a:defRPr>
      </a:lvl3pPr>
      <a:lvl4pPr marL="171450" indent="-171450" algn="l" defTabSz="914400" rtl="0" eaLnBrk="1" latinLnBrk="0" hangingPunct="1">
        <a:lnSpc>
          <a:spcPct val="100000"/>
        </a:lnSpc>
        <a:spcBef>
          <a:spcPts val="0"/>
        </a:spcBef>
        <a:spcAft>
          <a:spcPts val="0"/>
        </a:spcAft>
        <a:buClr>
          <a:schemeClr val="bg2"/>
        </a:buClr>
        <a:buSzPct val="100000"/>
        <a:buFont typeface="Arial" panose="020B0604020202020204" pitchFamily="34" charset="0"/>
        <a:buChar char="►"/>
        <a:defRPr sz="1000" kern="1200" cap="none">
          <a:solidFill>
            <a:schemeClr val="tx1"/>
          </a:solidFill>
          <a:latin typeface="+mn-lt"/>
          <a:ea typeface="+mn-ea"/>
          <a:cs typeface="+mn-cs"/>
        </a:defRPr>
      </a:lvl4pPr>
      <a:lvl5pPr marL="361950" indent="-171450" algn="l" defTabSz="914400" rtl="0" eaLnBrk="1" latinLnBrk="0" hangingPunct="1">
        <a:lnSpc>
          <a:spcPct val="100000"/>
        </a:lnSpc>
        <a:spcBef>
          <a:spcPts val="0"/>
        </a:spcBef>
        <a:spcAft>
          <a:spcPts val="0"/>
        </a:spcAft>
        <a:buClr>
          <a:schemeClr val="bg2"/>
        </a:buClr>
        <a:buSzPct val="100000"/>
        <a:buFont typeface="Arial" panose="020B0604020202020204" pitchFamily="34" charset="0"/>
        <a:buChar char="-"/>
        <a:defRPr sz="1000" kern="1200" cap="none">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0">
              <a:schemeClr val="accent1">
                <a:lumMod val="45000"/>
                <a:lumOff val="55000"/>
              </a:schemeClr>
            </a:gs>
            <a:gs pos="0">
              <a:schemeClr val="accent1">
                <a:lumMod val="45000"/>
                <a:lumOff val="55000"/>
              </a:schemeClr>
            </a:gs>
            <a:gs pos="0">
              <a:schemeClr val="accent1">
                <a:lumMod val="0"/>
                <a:lumOff val="100000"/>
              </a:schemeClr>
            </a:gs>
          </a:gsLst>
          <a:lin ang="5400000" scaled="1"/>
          <a:tileRect/>
        </a:gradFill>
        <a:effectLst/>
      </p:bgPr>
    </p:bg>
    <p:spTree>
      <p:nvGrpSpPr>
        <p:cNvPr id="1" name=""/>
        <p:cNvGrpSpPr/>
        <p:nvPr/>
      </p:nvGrpSpPr>
      <p:grpSpPr>
        <a:xfrm>
          <a:off x="0" y="0"/>
          <a:ext cx="0" cy="0"/>
          <a:chOff x="0" y="0"/>
          <a:chExt cx="0" cy="0"/>
        </a:xfrm>
      </p:grpSpPr>
      <p:sp>
        <p:nvSpPr>
          <p:cNvPr id="12" name="Rectangle 5"/>
          <p:cNvSpPr>
            <a:spLocks noChangeArrowheads="1"/>
          </p:cNvSpPr>
          <p:nvPr/>
        </p:nvSpPr>
        <p:spPr bwMode="auto">
          <a:xfrm>
            <a:off x="0" y="0"/>
            <a:ext cx="9144000" cy="6886501"/>
          </a:xfrm>
          <a:prstGeom prst="rect">
            <a:avLst/>
          </a:prstGeom>
          <a:noFill/>
          <a:ln>
            <a:noFill/>
          </a:ln>
          <a:effectLst/>
        </p:spPr>
        <p:txBody>
          <a:bodyPr vert="horz" wrap="square" lIns="91440" tIns="45720" rIns="91440" bIns="45720" numCol="1" anchor="t" anchorCtr="0" compatLnSpc="1">
            <a:prstTxWarp prst="textNoShape">
              <a:avLst/>
            </a:prstTxWarp>
            <a:spAutoFit/>
          </a:bodyPr>
          <a:lstStyle/>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r>
              <a:rPr lang="fr-FR" altLang="zh-CN" sz="1000" b="1" dirty="0">
                <a:latin typeface="Times New Roman" panose="02020603050405020304" pitchFamily="18" charset="0"/>
                <a:ea typeface="Droid Sans Fallback"/>
                <a:cs typeface="Times New Roman" panose="02020603050405020304" pitchFamily="18" charset="0"/>
              </a:rPr>
              <a:t>Laboratoire d’accueil : </a:t>
            </a:r>
            <a:r>
              <a:rPr lang="fr-FR" altLang="zh-CN" sz="1000" dirty="0">
                <a:latin typeface="Times New Roman" panose="02020603050405020304" pitchFamily="18" charset="0"/>
                <a:ea typeface="Droid Sans Fallback"/>
                <a:cs typeface="Times New Roman" panose="02020603050405020304" pitchFamily="18" charset="0"/>
              </a:rPr>
              <a:t>CERI EE, </a:t>
            </a:r>
            <a:r>
              <a:rPr lang="fr-FR" sz="1000" dirty="0">
                <a:latin typeface="Times New Roman" panose="02020603050405020304" pitchFamily="18" charset="0"/>
                <a:cs typeface="Times New Roman" panose="02020603050405020304" pitchFamily="18" charset="0"/>
              </a:rPr>
              <a:t>IMT Nord Europe </a:t>
            </a:r>
          </a:p>
          <a:p>
            <a:pPr lvl="0" eaLnBrk="0" fontAlgn="base" hangingPunct="0">
              <a:spcBef>
                <a:spcPct val="0"/>
              </a:spcBef>
              <a:spcAft>
                <a:spcPct val="0"/>
              </a:spcAft>
            </a:pP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Ecole Doctorale : SMRE 104 </a:t>
            </a:r>
            <a:r>
              <a:rPr lang="fr-FR" sz="1000" dirty="0">
                <a:latin typeface="Times New Roman" panose="02020603050405020304" pitchFamily="18" charset="0"/>
                <a:cs typeface="Times New Roman" panose="02020603050405020304" pitchFamily="18" charset="0"/>
              </a:rPr>
              <a:t>(U-Lille, Centrale Lille Institut, IMT Nord Europe)</a:t>
            </a:r>
          </a:p>
          <a:p>
            <a:pPr lvl="0" eaLnBrk="0" fontAlgn="base" hangingPunct="0">
              <a:spcBef>
                <a:spcPct val="0"/>
              </a:spcBef>
              <a:spcAft>
                <a:spcPct val="0"/>
              </a:spcAft>
            </a:pPr>
            <a:endParaRPr lang="fr-FR" altLang="zh-CN" sz="600" dirty="0">
              <a:latin typeface="Times New Roman" panose="02020603050405020304" pitchFamily="18" charset="0"/>
              <a:ea typeface="Droid Sans Fallback"/>
              <a:cs typeface="Times New Roman" panose="02020603050405020304" pitchFamily="18" charset="0"/>
            </a:endParaRPr>
          </a:p>
          <a:p>
            <a:pPr lvl="0" algn="ctr" eaLnBrk="0" fontAlgn="base" hangingPunct="0">
              <a:spcBef>
                <a:spcPct val="0"/>
              </a:spcBef>
              <a:spcAft>
                <a:spcPct val="0"/>
              </a:spcAft>
            </a:pPr>
            <a:r>
              <a:rPr lang="fr-FR" altLang="zh-CN" sz="1000" dirty="0">
                <a:latin typeface="Times New Roman" panose="02020603050405020304" pitchFamily="18" charset="0"/>
                <a:ea typeface="Droid Sans Fallback"/>
                <a:cs typeface="Times New Roman" panose="02020603050405020304" pitchFamily="18" charset="0"/>
              </a:rPr>
              <a:t>THÈSE présentée en vue d’obtenir le grade de DOCTEURE</a:t>
            </a:r>
            <a:r>
              <a:rPr lang="fr-FR" altLang="zh-CN" sz="1000" dirty="0">
                <a:solidFill>
                  <a:srgbClr val="FF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Chimie théorique, physique, analytique</a:t>
            </a:r>
            <a:r>
              <a:rPr lang="fr-FR" sz="1000" dirty="0"/>
              <a:t> </a:t>
            </a:r>
            <a:endParaRPr lang="fr-FR" sz="1000" dirty="0">
              <a:latin typeface="Times New Roman" panose="02020603050405020304" pitchFamily="18" charset="0"/>
              <a:cs typeface="Times New Roman" panose="02020603050405020304" pitchFamily="18" charset="0"/>
            </a:endParaRPr>
          </a:p>
          <a:p>
            <a:pPr lvl="0" algn="ctr" eaLnBrk="0" fontAlgn="base" hangingPunct="0">
              <a:spcBef>
                <a:spcPct val="0"/>
              </a:spcBef>
              <a:spcAft>
                <a:spcPct val="0"/>
              </a:spcAft>
            </a:pPr>
            <a:r>
              <a:rPr lang="fr-FR" altLang="zh-CN" sz="600" dirty="0">
                <a:ea typeface="Droid Sans Fallback"/>
                <a:cs typeface="Arial" panose="020B0604020202020204" pitchFamily="34" charset="0"/>
              </a:rPr>
              <a:t>par</a:t>
            </a:r>
            <a:endParaRPr lang="fr-FR" sz="1200" dirty="0">
              <a:latin typeface="Times New Roman" panose="02020603050405020304" pitchFamily="18" charset="0"/>
              <a:cs typeface="Times New Roman" panose="02020603050405020304" pitchFamily="18" charset="0"/>
            </a:endParaRPr>
          </a:p>
          <a:p>
            <a:pPr algn="ctr"/>
            <a:r>
              <a:rPr lang="fr-FR" sz="1200" b="1" dirty="0">
                <a:latin typeface="Times New Roman" panose="02020603050405020304" pitchFamily="18" charset="0"/>
                <a:cs typeface="Times New Roman" panose="02020603050405020304" pitchFamily="18" charset="0"/>
              </a:rPr>
              <a:t>SADI Amina Cylia</a:t>
            </a:r>
          </a:p>
          <a:p>
            <a:pPr algn="ctr"/>
            <a:r>
              <a:rPr lang="fr-FR" altLang="zh-CN" sz="1000" dirty="0">
                <a:latin typeface="Times New Roman" panose="02020603050405020304" pitchFamily="18" charset="0"/>
                <a:cs typeface="Times New Roman" panose="02020603050405020304" pitchFamily="18" charset="0"/>
              </a:rPr>
              <a:t>D</a:t>
            </a:r>
            <a:r>
              <a:rPr lang="fr-FR" altLang="zh-CN" sz="600" dirty="0">
                <a:ea typeface="Droid Sans Fallback"/>
                <a:cs typeface="Arial" panose="020B0604020202020204" pitchFamily="34" charset="0"/>
              </a:rPr>
              <a:t>OCTORAT de l’UNIVERSITÉ DE LILLE DÉLIVRÉ PAR IMT NORD EUROPE</a:t>
            </a:r>
          </a:p>
          <a:p>
            <a:pPr lvl="0" algn="ctr" eaLnBrk="0" fontAlgn="base" hangingPunct="0">
              <a:spcBef>
                <a:spcPct val="0"/>
              </a:spcBef>
              <a:spcAft>
                <a:spcPct val="0"/>
              </a:spcAft>
            </a:pPr>
            <a:r>
              <a:rPr lang="fr-FR" altLang="zh-CN" sz="800" dirty="0">
                <a:latin typeface="Times New Roman" panose="02020603050405020304" pitchFamily="18" charset="0"/>
                <a:ea typeface="Droid Sans Fallback"/>
                <a:cs typeface="Times New Roman" panose="02020603050405020304" pitchFamily="18" charset="0"/>
              </a:rPr>
              <a:t>Titre de la thèse : </a:t>
            </a:r>
          </a:p>
          <a:p>
            <a:pPr algn="ctr"/>
            <a:r>
              <a:rPr lang="fr-FR" sz="1200" b="1" i="1" dirty="0">
                <a:latin typeface="Times New Roman" panose="02020603050405020304" pitchFamily="18" charset="0"/>
                <a:cs typeface="Times New Roman" panose="02020603050405020304" pitchFamily="18" charset="0"/>
              </a:rPr>
              <a:t>Développement et qualification d’une méthode de mesure des amines majoritaires dans l’air ambiant</a:t>
            </a:r>
          </a:p>
          <a:p>
            <a:pPr algn="ctr"/>
            <a:r>
              <a:rPr lang="en-US" sz="1150" b="1" dirty="0">
                <a:solidFill>
                  <a:srgbClr val="0070C0"/>
                </a:solidFill>
                <a:latin typeface="Times New Roman" panose="02020603050405020304" pitchFamily="18" charset="0"/>
                <a:cs typeface="Times New Roman" panose="02020603050405020304" pitchFamily="18" charset="0"/>
              </a:rPr>
              <a:t>	</a:t>
            </a:r>
          </a:p>
          <a:p>
            <a:pPr algn="ctr"/>
            <a:r>
              <a:rPr lang="fr-FR" sz="1200" b="1" i="1" dirty="0">
                <a:solidFill>
                  <a:srgbClr val="0070C0"/>
                </a:solidFill>
                <a:latin typeface="Times New Roman" panose="02020603050405020304" pitchFamily="18" charset="0"/>
                <a:cs typeface="Times New Roman" panose="02020603050405020304" pitchFamily="18" charset="0"/>
              </a:rPr>
              <a:t>Soutenance prévue le mercredi 31 janvier 2024 </a:t>
            </a:r>
            <a:r>
              <a:rPr lang="fr-FR" sz="1200" b="1" i="1">
                <a:solidFill>
                  <a:srgbClr val="0070C0"/>
                </a:solidFill>
                <a:latin typeface="Times New Roman" panose="02020603050405020304" pitchFamily="18" charset="0"/>
                <a:cs typeface="Times New Roman" panose="02020603050405020304" pitchFamily="18" charset="0"/>
              </a:rPr>
              <a:t>à 09h30 </a:t>
            </a:r>
            <a:r>
              <a:rPr lang="fr-FR" sz="1200" b="1" i="1" dirty="0">
                <a:solidFill>
                  <a:srgbClr val="0070C0"/>
                </a:solidFill>
                <a:latin typeface="Times New Roman" panose="02020603050405020304" pitchFamily="18" charset="0"/>
                <a:cs typeface="Times New Roman" panose="02020603050405020304" pitchFamily="18" charset="0"/>
              </a:rPr>
              <a:t>- Salle : Espace polyvalent - Bâtiment Laplace</a:t>
            </a:r>
          </a:p>
          <a:p>
            <a:pPr algn="ctr"/>
            <a:r>
              <a:rPr lang="fr-FR" sz="1200" b="1" i="1" dirty="0">
                <a:solidFill>
                  <a:srgbClr val="0070C0"/>
                </a:solidFill>
                <a:latin typeface="Times New Roman" panose="02020603050405020304" pitchFamily="18" charset="0"/>
                <a:cs typeface="Times New Roman" panose="02020603050405020304" pitchFamily="18" charset="0"/>
              </a:rPr>
              <a:t>Lieu : 941 Rue Charles Bourseul, 59500 Douai </a:t>
            </a:r>
            <a:br>
              <a:rPr lang="fr-FR" sz="1200" b="1" i="1" dirty="0">
                <a:solidFill>
                  <a:srgbClr val="0070C0"/>
                </a:solidFill>
                <a:latin typeface="Times New Roman" panose="02020603050405020304" pitchFamily="18" charset="0"/>
                <a:cs typeface="Times New Roman" panose="02020603050405020304" pitchFamily="18" charset="0"/>
              </a:rPr>
            </a:br>
            <a:r>
              <a:rPr lang="fr-FR" altLang="zh-CN" sz="800" b="1" dirty="0">
                <a:latin typeface="Times New Roman" panose="02020603050405020304" pitchFamily="18" charset="0"/>
                <a:cs typeface="Times New Roman" panose="02020603050405020304" pitchFamily="18" charset="0"/>
              </a:rPr>
              <a:t>Devant le jury d’examen :</a:t>
            </a:r>
            <a:endParaRPr lang="fr-FR" altLang="zh-CN" sz="800" dirty="0">
              <a:latin typeface="Times New Roman" panose="02020603050405020304" pitchFamily="18" charset="0"/>
              <a:cs typeface="Times New Roman" panose="02020603050405020304" pitchFamily="18" charset="0"/>
            </a:endParaRPr>
          </a:p>
          <a:p>
            <a:pPr>
              <a:tabLst>
                <a:tab pos="1346200" algn="l"/>
                <a:tab pos="3049588" algn="l"/>
              </a:tabLst>
            </a:pPr>
            <a:endParaRPr lang="fr-FR" sz="900" dirty="0">
              <a:latin typeface="Times New Roman" panose="02020603050405020304" pitchFamily="18" charset="0"/>
              <a:cs typeface="Times New Roman" panose="02020603050405020304" pitchFamily="18" charset="0"/>
            </a:endParaRPr>
          </a:p>
          <a:p>
            <a:pPr>
              <a:tabLst>
                <a:tab pos="1346200" algn="l"/>
                <a:tab pos="3049588" algn="l"/>
              </a:tabLst>
            </a:pPr>
            <a:r>
              <a:rPr lang="fr-FR" sz="1000" dirty="0">
                <a:latin typeface="Times New Roman" panose="02020603050405020304" pitchFamily="18" charset="0"/>
                <a:cs typeface="Times New Roman" panose="02020603050405020304" pitchFamily="18" charset="0"/>
              </a:rPr>
              <a:t>Président 	 (désigné lors de la soutenance)</a:t>
            </a:r>
          </a:p>
          <a:p>
            <a:pPr>
              <a:tabLst>
                <a:tab pos="1346200" algn="l"/>
                <a:tab pos="3049588" algn="l"/>
              </a:tabLst>
            </a:pPr>
            <a:r>
              <a:rPr lang="fr-FR" sz="1000" dirty="0">
                <a:latin typeface="Times New Roman" panose="02020603050405020304" pitchFamily="18" charset="0"/>
                <a:cs typeface="Times New Roman" panose="02020603050405020304" pitchFamily="18" charset="0"/>
              </a:rPr>
              <a:t>Rapporteur	 </a:t>
            </a:r>
            <a:r>
              <a:rPr lang="fr-FR" sz="1000" cap="all" dirty="0">
                <a:latin typeface="Times New Roman" panose="02020603050405020304" pitchFamily="18" charset="0"/>
                <a:cs typeface="Times New Roman" panose="02020603050405020304" pitchFamily="18" charset="0"/>
              </a:rPr>
              <a:t>PLAISANCE </a:t>
            </a:r>
            <a:r>
              <a:rPr lang="fr-FR" sz="1000" dirty="0">
                <a:latin typeface="Times New Roman" panose="02020603050405020304" pitchFamily="18" charset="0"/>
                <a:cs typeface="Times New Roman" panose="02020603050405020304" pitchFamily="18" charset="0"/>
              </a:rPr>
              <a:t>Hervé,		Professeur,		 IMT Mines Alès  </a:t>
            </a:r>
          </a:p>
          <a:p>
            <a:pPr>
              <a:tabLst>
                <a:tab pos="1346200" algn="l"/>
                <a:tab pos="3049588" algn="l"/>
              </a:tabLst>
            </a:pPr>
            <a:r>
              <a:rPr lang="fr-FR" sz="1000" dirty="0">
                <a:latin typeface="Times New Roman" panose="02020603050405020304" pitchFamily="18" charset="0"/>
                <a:cs typeface="Times New Roman" panose="02020603050405020304" pitchFamily="18" charset="0"/>
              </a:rPr>
              <a:t>Rapporteur	 </a:t>
            </a:r>
            <a:r>
              <a:rPr lang="fr-FR" sz="1000" cap="all" dirty="0">
                <a:latin typeface="Times New Roman" panose="02020603050405020304" pitchFamily="18" charset="0"/>
                <a:cs typeface="Times New Roman" panose="02020603050405020304" pitchFamily="18" charset="0"/>
              </a:rPr>
              <a:t>MILLET </a:t>
            </a:r>
            <a:r>
              <a:rPr lang="fr-FR" sz="1000" dirty="0">
                <a:latin typeface="Times New Roman" panose="02020603050405020304" pitchFamily="18" charset="0"/>
                <a:cs typeface="Times New Roman" panose="02020603050405020304" pitchFamily="18" charset="0"/>
              </a:rPr>
              <a:t>Maurice,  		Professeur,		 ICPEES – Université de Strasbourg</a:t>
            </a:r>
            <a:endParaRPr lang="en-US" sz="1000" dirty="0">
              <a:latin typeface="Times New Roman" panose="02020603050405020304" pitchFamily="18" charset="0"/>
              <a:cs typeface="Times New Roman" panose="02020603050405020304" pitchFamily="18" charset="0"/>
            </a:endParaRPr>
          </a:p>
          <a:p>
            <a:pPr>
              <a:tabLst>
                <a:tab pos="1346200" algn="l"/>
                <a:tab pos="3049588" algn="l"/>
              </a:tabLst>
            </a:pPr>
            <a:r>
              <a:rPr lang="fr-FR" sz="1000" dirty="0">
                <a:latin typeface="Times New Roman" panose="02020603050405020304" pitchFamily="18" charset="0"/>
                <a:cs typeface="Times New Roman" panose="02020603050405020304" pitchFamily="18" charset="0"/>
              </a:rPr>
              <a:t>Examinatrice	 </a:t>
            </a:r>
            <a:r>
              <a:rPr lang="fr-FR" sz="1000" cap="all" dirty="0">
                <a:latin typeface="Times New Roman" panose="02020603050405020304" pitchFamily="18" charset="0"/>
                <a:cs typeface="Times New Roman" panose="02020603050405020304" pitchFamily="18" charset="0"/>
              </a:rPr>
              <a:t>CHELIN </a:t>
            </a:r>
            <a:r>
              <a:rPr lang="fr-FR" sz="1000" dirty="0">
                <a:latin typeface="Times New Roman" panose="02020603050405020304" pitchFamily="18" charset="0"/>
                <a:cs typeface="Times New Roman" panose="02020603050405020304" pitchFamily="18" charset="0"/>
              </a:rPr>
              <a:t>Pascale,  		Maître de conférences,	 Université Paris-Est Créteil </a:t>
            </a:r>
          </a:p>
          <a:p>
            <a:pPr>
              <a:tabLst>
                <a:tab pos="1346200" algn="l"/>
                <a:tab pos="3049588" algn="l"/>
              </a:tabLst>
            </a:pPr>
            <a:r>
              <a:rPr lang="fr-FR" sz="1000" dirty="0">
                <a:latin typeface="Times New Roman" panose="02020603050405020304" pitchFamily="18" charset="0"/>
                <a:cs typeface="Times New Roman" panose="02020603050405020304" pitchFamily="18" charset="0"/>
              </a:rPr>
              <a:t>Examinatrice	 </a:t>
            </a:r>
            <a:r>
              <a:rPr lang="fr-FR" sz="1000" cap="all" dirty="0">
                <a:latin typeface="Times New Roman" panose="02020603050405020304" pitchFamily="18" charset="0"/>
                <a:cs typeface="Times New Roman" panose="02020603050405020304" pitchFamily="18" charset="0"/>
              </a:rPr>
              <a:t>DEBOUDT</a:t>
            </a:r>
            <a:r>
              <a:rPr lang="fr-FR" sz="1000" dirty="0">
                <a:latin typeface="Times New Roman" panose="02020603050405020304" pitchFamily="18" charset="0"/>
                <a:cs typeface="Times New Roman" panose="02020603050405020304" pitchFamily="18" charset="0"/>
              </a:rPr>
              <a:t>  Karine, 		Professeure,		 LPCA – Université du Littoral Cote d’Opale (ULCO)   </a:t>
            </a:r>
          </a:p>
          <a:p>
            <a:pPr>
              <a:tabLst>
                <a:tab pos="1346200" algn="l"/>
                <a:tab pos="3049588" algn="l"/>
              </a:tabLst>
            </a:pPr>
            <a:r>
              <a:rPr lang="fr-FR" sz="1000" dirty="0">
                <a:latin typeface="Times New Roman" panose="02020603050405020304" pitchFamily="18" charset="0"/>
                <a:cs typeface="Times New Roman" panose="02020603050405020304" pitchFamily="18" charset="0"/>
              </a:rPr>
              <a:t>Examinateur	 JAFFREZO Jean-Luc,		Directeur de recherche,	 Université Grenoble Alpes    </a:t>
            </a:r>
            <a:r>
              <a:rPr lang="en-US" sz="1000" dirty="0">
                <a:latin typeface="Times New Roman" panose="02020603050405020304" pitchFamily="18" charset="0"/>
                <a:cs typeface="Times New Roman" panose="02020603050405020304" pitchFamily="18" charset="0"/>
              </a:rPr>
              <a:t> </a:t>
            </a:r>
            <a:endParaRPr lang="fr-FR" sz="1000" dirty="0">
              <a:latin typeface="Times New Roman" panose="02020603050405020304" pitchFamily="18" charset="0"/>
              <a:cs typeface="Times New Roman" panose="02020603050405020304" pitchFamily="18" charset="0"/>
            </a:endParaRPr>
          </a:p>
          <a:p>
            <a:pPr>
              <a:tabLst>
                <a:tab pos="1346200" algn="l"/>
                <a:tab pos="3049588" algn="l"/>
              </a:tabLst>
            </a:pPr>
            <a:r>
              <a:rPr lang="fr-FR" sz="1000" dirty="0">
                <a:latin typeface="Times New Roman" panose="02020603050405020304" pitchFamily="18" charset="0"/>
                <a:cs typeface="Times New Roman" panose="02020603050405020304" pitchFamily="18" charset="0"/>
              </a:rPr>
              <a:t>Co-encadrante de thèse 	 </a:t>
            </a:r>
            <a:r>
              <a:rPr lang="fr-FR" sz="1000" cap="all" dirty="0">
                <a:latin typeface="Times New Roman" panose="02020603050405020304" pitchFamily="18" charset="0"/>
                <a:cs typeface="Times New Roman" panose="02020603050405020304" pitchFamily="18" charset="0"/>
              </a:rPr>
              <a:t>CRUNAIRE</a:t>
            </a:r>
            <a:r>
              <a:rPr lang="fr-FR" sz="1000" dirty="0">
                <a:latin typeface="Times New Roman" panose="02020603050405020304" pitchFamily="18" charset="0"/>
                <a:cs typeface="Times New Roman" panose="02020603050405020304" pitchFamily="18" charset="0"/>
              </a:rPr>
              <a:t> Sabine, 		Enseignante chercheuse,	 IMT Nord  Europe</a:t>
            </a:r>
          </a:p>
          <a:p>
            <a:pPr>
              <a:tabLst>
                <a:tab pos="1346200" algn="l"/>
                <a:tab pos="3049588" algn="l"/>
              </a:tabLst>
            </a:pPr>
            <a:r>
              <a:rPr lang="fr-FR" sz="1000" dirty="0">
                <a:latin typeface="Times New Roman" panose="02020603050405020304" pitchFamily="18" charset="0"/>
                <a:cs typeface="Times New Roman" panose="02020603050405020304" pitchFamily="18" charset="0"/>
              </a:rPr>
              <a:t>Co-encadrant de thèse	 RICARD Vincent,		Docteur,		 TERA Environnement </a:t>
            </a:r>
          </a:p>
          <a:p>
            <a:pPr>
              <a:tabLst>
                <a:tab pos="1346200" algn="l"/>
                <a:tab pos="3049588" algn="l"/>
              </a:tabLst>
            </a:pPr>
            <a:r>
              <a:rPr lang="fr-FR" sz="1000" dirty="0">
                <a:latin typeface="Times New Roman" panose="02020603050405020304" pitchFamily="18" charset="0"/>
                <a:cs typeface="Times New Roman" panose="02020603050405020304" pitchFamily="18" charset="0"/>
              </a:rPr>
              <a:t>Directrice de thèse	 </a:t>
            </a:r>
            <a:r>
              <a:rPr lang="fr-FR" sz="1000" cap="all" dirty="0">
                <a:latin typeface="Times New Roman" panose="02020603050405020304" pitchFamily="18" charset="0"/>
                <a:cs typeface="Times New Roman" panose="02020603050405020304" pitchFamily="18" charset="0"/>
              </a:rPr>
              <a:t>LOCOGE </a:t>
            </a:r>
            <a:r>
              <a:rPr lang="fr-FR" sz="1000" dirty="0">
                <a:latin typeface="Times New Roman" panose="02020603050405020304" pitchFamily="18" charset="0"/>
                <a:cs typeface="Times New Roman" panose="02020603050405020304" pitchFamily="18" charset="0"/>
              </a:rPr>
              <a:t>Nadine,  		Professeure,		 IMT Nord Europe </a:t>
            </a:r>
          </a:p>
          <a:p>
            <a:pPr>
              <a:tabLst>
                <a:tab pos="1346200" algn="l"/>
                <a:tab pos="3049588" algn="l"/>
              </a:tabLst>
            </a:pPr>
            <a:r>
              <a:rPr lang="en-US" sz="900" dirty="0">
                <a:latin typeface="Times New Roman" panose="02020603050405020304" pitchFamily="18" charset="0"/>
                <a:cs typeface="Times New Roman" panose="02020603050405020304" pitchFamily="18" charset="0"/>
              </a:rPr>
              <a:t> </a:t>
            </a:r>
            <a:endParaRPr lang="fr-FR" sz="1000" b="1" dirty="0">
              <a:solidFill>
                <a:srgbClr val="00B0F0"/>
              </a:solidFill>
              <a:latin typeface="Times New Roman" panose="02020603050405020304" pitchFamily="18" charset="0"/>
              <a:cs typeface="Times New Roman" panose="02020603050405020304" pitchFamily="18" charset="0"/>
            </a:endParaRPr>
          </a:p>
          <a:p>
            <a:pPr>
              <a:tabLst>
                <a:tab pos="1346200" algn="l"/>
                <a:tab pos="3049588" algn="l"/>
              </a:tabLst>
            </a:pPr>
            <a:r>
              <a:rPr lang="fr-FR" sz="1000" b="1" dirty="0">
                <a:solidFill>
                  <a:srgbClr val="00B0F0"/>
                </a:solidFill>
                <a:latin typeface="Times New Roman" panose="02020603050405020304" pitchFamily="18" charset="0"/>
                <a:cs typeface="Times New Roman" panose="02020603050405020304" pitchFamily="18" charset="0"/>
              </a:rPr>
              <a:t>R</a:t>
            </a:r>
            <a:r>
              <a:rPr lang="fr-FR" altLang="zh-CN" sz="1000" b="1" dirty="0">
                <a:solidFill>
                  <a:srgbClr val="00B0F0"/>
                </a:solidFill>
                <a:latin typeface="Times New Roman" panose="02020603050405020304" pitchFamily="18" charset="0"/>
                <a:ea typeface="Droid Sans Fallback"/>
                <a:cs typeface="Times New Roman" panose="02020603050405020304" pitchFamily="18" charset="0"/>
              </a:rPr>
              <a:t>ésumé</a:t>
            </a:r>
            <a:endParaRPr lang="fr-FR" altLang="zh-CN" sz="800" b="1" dirty="0">
              <a:solidFill>
                <a:srgbClr val="00B0F0"/>
              </a:solidFill>
              <a:latin typeface="Times New Roman" panose="02020603050405020304" pitchFamily="18" charset="0"/>
              <a:ea typeface="Droid Sans Fallback"/>
              <a:cs typeface="Times New Roman" panose="02020603050405020304" pitchFamily="18" charset="0"/>
            </a:endParaRPr>
          </a:p>
          <a:p>
            <a:pPr algn="just"/>
            <a:r>
              <a:rPr lang="fr-FR" sz="800" dirty="0">
                <a:latin typeface="Times New Roman" panose="02020603050405020304" pitchFamily="18" charset="0"/>
                <a:cs typeface="Times New Roman" panose="02020603050405020304" pitchFamily="18" charset="0"/>
              </a:rPr>
              <a:t>Les amines atmosphériques sont des composés organiques basiques qui proviennent à la fois de sources naturelles et anthropiques. Elles se trouvent à des concentrations variables dans l’atmosphère allant de quelques </a:t>
            </a:r>
            <a:r>
              <a:rPr lang="fr-FR" sz="800" dirty="0" err="1">
                <a:latin typeface="Times New Roman" panose="02020603050405020304" pitchFamily="18" charset="0"/>
                <a:cs typeface="Times New Roman" panose="02020603050405020304" pitchFamily="18" charset="0"/>
              </a:rPr>
              <a:t>pptv</a:t>
            </a:r>
            <a:r>
              <a:rPr lang="fr-FR" sz="800" dirty="0">
                <a:latin typeface="Times New Roman" panose="02020603050405020304" pitchFamily="18" charset="0"/>
                <a:cs typeface="Times New Roman" panose="02020603050405020304" pitchFamily="18" charset="0"/>
              </a:rPr>
              <a:t> à plusieurs </a:t>
            </a:r>
            <a:r>
              <a:rPr lang="fr-FR" sz="800" dirty="0" err="1">
                <a:latin typeface="Times New Roman" panose="02020603050405020304" pitchFamily="18" charset="0"/>
                <a:cs typeface="Times New Roman" panose="02020603050405020304" pitchFamily="18" charset="0"/>
              </a:rPr>
              <a:t>ppbv</a:t>
            </a:r>
            <a:r>
              <a:rPr lang="fr-FR" sz="800" dirty="0">
                <a:latin typeface="Times New Roman" panose="02020603050405020304" pitchFamily="18" charset="0"/>
                <a:cs typeface="Times New Roman" panose="02020603050405020304" pitchFamily="18" charset="0"/>
              </a:rPr>
              <a:t>, en fonction de l’espèce, de la proximité des sources et de leur réactivité atmosphérique. Leur implication dans les phénomènes de formation et de croissance de particules atmosphériques à travers divers processus physico-chimiques fait l’objet de nombreux travaux de recherche. Néanmoins, malgré leur impact avéré sur la santé humaine et l’environnement, les amines font partie des polluants présents dans l’air ambiant qui ne sont pas mesurés en routine. Par conséquent, leurs niveaux de concentration dans l’atmosphère sont très peu renseignés. La mise au point d’une méthode de mesure des amines est délicate en raison de leur nature réactive dans l’air, leur caractère polaire et de leur large gamme de volatilité. De ce fait, la quantification des amines reste un véritable challenge. Ainsi, malgré les méthodes de mesure existantes, il existe encore des lacunes en ce qui concerne l’identification et la quantification des amines majoritaires dans l’air ambiant. De plus, très peu d’éléments sont disponibles concernant la répartition spatiale et temporelle de leurs concentrations. Il en découle un manque de données d’entrée pour la paramétrisation de la formation de particules ultrafines. De plus, l’exposition des populations à ces composés et leur effet sur l’environnement restent encore mal connus. Pour répondre à cette problématique, nous proposons une méthode d’échantillonnage passif des amines qui va permettre de multiplier le nombre de points d’échantillonnage. Ainsi, il sera possible d’évaluer la répartition spatio-temporelle des teneurs et leur distribution à la source. C’est dans ce contexte que s’inscrivent les travaux de recherche de cette thèse CIFRE menée en collaboration entre le Centre d’Enseignement de Recherche et d’Innovation Energie Environnement (CERI EE) et plus particulièrement l’Unité de Recherche Science de l’Atmosphère et Génie de l’Environnement (UR SAGE) de l’Institut Mines-Télécom Nord Europe (IMT NE) et la société TERA Environnement. Ces travaux visent principalement à améliorer les connaissances sur les amines atmosphériques majoritaires en proposant une méthode de prélèvement passif simple d’utilisation et peu couteuse couplée à une méthode d’analyse fiable et adaptée au support de prélèvement. Les principaux travaux réalisés ont permis : (i) la sélection d’une liste d’amines d’intérêt au regard de leur fréquence d’observation dans divers environnements (ii) le développement et la validation d’une méthode d’analyse par chromatographie ionique avec double détection conductimétrie et spectrométrie de masse, adaptée au support d’échantillonnage (iii) la qualification en laboratoire de préleveurs passifs radiaux (i.e. Radiello® code 168) par la détermination des débits d’échantillonnage pour les différentes amines retenues et la caractérisation des effets de plusieurs variables affectant l’échantillonnage passif (iv) l’estimation des incertitudes de mesure associées à l’échantillonnage passif et à l’analyse des amines ainsi que celles induites par plusieurs paramètres environnementaux (i.e. température, humidité, etc.). Les méthodes d’échantillonnage et d’analyse développées et qualifiées lors de ce travail seront transférées au laboratoire de la société TERA Environnement et lui permettront ainsi de répondre aux demandes et aux besoins de ses clients.</a:t>
            </a:r>
            <a:endParaRPr lang="fr-FR" altLang="zh-CN" sz="800" b="1" dirty="0">
              <a:solidFill>
                <a:srgbClr val="FF0000"/>
              </a:solidFill>
              <a:latin typeface="Times New Roman" panose="02020603050405020304" pitchFamily="18" charset="0"/>
              <a:cs typeface="Times New Roman" panose="02020603050405020304" pitchFamily="18" charset="0"/>
            </a:endParaRPr>
          </a:p>
        </p:txBody>
      </p:sp>
      <p:sp>
        <p:nvSpPr>
          <p:cNvPr id="7" name="Titre 6"/>
          <p:cNvSpPr>
            <a:spLocks noGrp="1"/>
          </p:cNvSpPr>
          <p:nvPr>
            <p:ph type="title"/>
          </p:nvPr>
        </p:nvSpPr>
        <p:spPr bwMode="gray">
          <a:xfrm>
            <a:off x="3066929" y="25151"/>
            <a:ext cx="3528218" cy="908720"/>
          </a:xfrm>
        </p:spPr>
        <p:txBody>
          <a:bodyPr anchor="ctr"/>
          <a:lstStyle/>
          <a:p>
            <a:pPr algn="ctr">
              <a:defRPr/>
            </a:pPr>
            <a:r>
              <a:rPr lang="fr-FR" sz="2000" dirty="0"/>
              <a:t>AVIS de </a:t>
            </a:r>
            <a:br>
              <a:rPr lang="fr-FR" sz="2000" dirty="0"/>
            </a:br>
            <a:r>
              <a:rPr lang="fr-FR" sz="2000" dirty="0"/>
              <a:t>Soutenance de thèse</a:t>
            </a:r>
            <a:endParaRPr lang="fr-FR" sz="2000" dirty="0">
              <a:latin typeface="Times New Roman" panose="02020603050405020304" pitchFamily="18" charset="0"/>
              <a:cs typeface="Times New Roman" panose="02020603050405020304" pitchFamily="18" charset="0"/>
            </a:endParaRPr>
          </a:p>
        </p:txBody>
      </p:sp>
      <p:sp>
        <p:nvSpPr>
          <p:cNvPr id="6" name="AutoShape 3"/>
          <p:cNvSpPr>
            <a:spLocks noChangeAspect="1" noChangeArrowheads="1" noTextEdit="1"/>
          </p:cNvSpPr>
          <p:nvPr/>
        </p:nvSpPr>
        <p:spPr bwMode="auto">
          <a:xfrm>
            <a:off x="7775372" y="196936"/>
            <a:ext cx="576263"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69623" y="141839"/>
            <a:ext cx="1509854" cy="639260"/>
          </a:xfrm>
          <a:prstGeom prst="rect">
            <a:avLst/>
          </a:prstGeom>
          <a:solidFill>
            <a:schemeClr val="bg1"/>
          </a:solidFill>
        </p:spPr>
      </p:pic>
      <p:pic>
        <p:nvPicPr>
          <p:cNvPr id="3" name="Image 2" descr="TERA Environnement : analyses des contaminants chimiques de l'air - TERA  Environnement">
            <a:extLst>
              <a:ext uri="{FF2B5EF4-FFF2-40B4-BE49-F238E27FC236}">
                <a16:creationId xmlns:a16="http://schemas.microsoft.com/office/drawing/2014/main" id="{51A2A436-6A35-BA12-00D9-D05E8A4D3674}"/>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51728" y="196936"/>
            <a:ext cx="1080520" cy="584163"/>
          </a:xfrm>
          <a:prstGeom prst="rect">
            <a:avLst/>
          </a:prstGeom>
          <a:noFill/>
          <a:ln>
            <a:noFill/>
          </a:ln>
        </p:spPr>
      </p:pic>
      <p:pic>
        <p:nvPicPr>
          <p:cNvPr id="4" name="Image 3" descr="Une image contenant sphère, balle, objet astronomique, éclipse&#10;&#10;Description générée automatiquement">
            <a:extLst>
              <a:ext uri="{FF2B5EF4-FFF2-40B4-BE49-F238E27FC236}">
                <a16:creationId xmlns:a16="http://schemas.microsoft.com/office/drawing/2014/main" id="{E0B7B1AA-6ED5-EEEB-6D1F-F6B6938171E1}"/>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172400" y="127755"/>
            <a:ext cx="936104" cy="653344"/>
          </a:xfrm>
          <a:prstGeom prst="rect">
            <a:avLst/>
          </a:prstGeom>
          <a:noFill/>
          <a:ln>
            <a:noFill/>
          </a:ln>
        </p:spPr>
      </p:pic>
      <p:pic>
        <p:nvPicPr>
          <p:cNvPr id="8" name="Image 7" descr="Une image contenant Police, capture d’écran, logo, texte&#10;&#10;Description générée automatiquement">
            <a:extLst>
              <a:ext uri="{FF2B5EF4-FFF2-40B4-BE49-F238E27FC236}">
                <a16:creationId xmlns:a16="http://schemas.microsoft.com/office/drawing/2014/main" id="{CC74C1A1-C4C5-2C35-ACF4-A02FD0F444E2}"/>
              </a:ext>
            </a:extLst>
          </p:cNvPr>
          <p:cNvPicPr>
            <a:picLocks noChangeAspect="1"/>
          </p:cNvPicPr>
          <p:nvPr/>
        </p:nvPicPr>
        <p:blipFill rotWithShape="1">
          <a:blip r:embed="rId6">
            <a:extLst>
              <a:ext uri="{28A0092B-C50C-407E-A947-70E740481C1C}">
                <a14:useLocalDpi xmlns:a14="http://schemas.microsoft.com/office/drawing/2010/main" val="0"/>
              </a:ext>
            </a:extLst>
          </a:blip>
          <a:srcRect l="3318" t="15700" r="7376" b="17686"/>
          <a:stretch/>
        </p:blipFill>
        <p:spPr bwMode="auto">
          <a:xfrm>
            <a:off x="2267744" y="260647"/>
            <a:ext cx="972000" cy="50405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99004394"/>
      </p:ext>
    </p:extLst>
  </p:cSld>
  <p:clrMapOvr>
    <a:masterClrMapping/>
  </p:clrMapOvr>
</p:sld>
</file>

<file path=ppt/theme/theme1.xml><?xml version="1.0" encoding="utf-8"?>
<a:theme xmlns:a="http://schemas.openxmlformats.org/drawingml/2006/main" name="IMT Atlantique">
  <a:themeElements>
    <a:clrScheme name="PPT IMT LILL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4607</TotalTime>
  <Words>852</Words>
  <Application>Microsoft Office PowerPoint</Application>
  <PresentationFormat>Affichage à l'écran (4:3)</PresentationFormat>
  <Paragraphs>33</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594</cp:revision>
  <cp:lastPrinted>2024-01-02T10:22:54Z</cp:lastPrinted>
  <dcterms:created xsi:type="dcterms:W3CDTF">2017-02-14T10:24:51Z</dcterms:created>
  <dcterms:modified xsi:type="dcterms:W3CDTF">2024-01-25T12:35:56Z</dcterms:modified>
</cp:coreProperties>
</file>