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88"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MT" id="{9DB0AD70-B6F0-456B-AF08-98BC9FBE27E9}">
          <p14:sldIdLst>
            <p14:sldId id="288"/>
          </p14:sldIdLst>
        </p14:section>
      </p14:sectionLst>
    </p:ext>
    <p:ext uri="{EFAFB233-063F-42B5-8137-9DF3F51BA10A}">
      <p15:sldGuideLst xmlns:p15="http://schemas.microsoft.com/office/powerpoint/2012/main">
        <p15:guide id="1" orient="horz" pos="2160">
          <p15:clr>
            <a:srgbClr val="A4A3A4"/>
          </p15:clr>
        </p15:guide>
        <p15:guide id="2" orient="horz" pos="935" userDrawn="1">
          <p15:clr>
            <a:srgbClr val="A4A3A4"/>
          </p15:clr>
        </p15:guide>
        <p15:guide id="4" orient="horz" pos="3818">
          <p15:clr>
            <a:srgbClr val="A4A3A4"/>
          </p15:clr>
        </p15:guide>
        <p15:guide id="5" orient="horz" pos="3657">
          <p15:clr>
            <a:srgbClr val="A4A3A4"/>
          </p15:clr>
        </p15:guide>
        <p15:guide id="6" orient="horz" pos="4148">
          <p15:clr>
            <a:srgbClr val="A4A3A4"/>
          </p15:clr>
        </p15:guide>
        <p15:guide id="7" pos="2880">
          <p15:clr>
            <a:srgbClr val="A4A3A4"/>
          </p15:clr>
        </p15:guide>
        <p15:guide id="8" pos="389">
          <p15:clr>
            <a:srgbClr val="A4A3A4"/>
          </p15:clr>
        </p15:guide>
        <p15:guide id="9" pos="5605">
          <p15:clr>
            <a:srgbClr val="A4A3A4"/>
          </p15:clr>
        </p15:guide>
        <p15:guide id="10" pos="5380">
          <p15:clr>
            <a:srgbClr val="A4A3A4"/>
          </p15:clr>
        </p15:guide>
        <p15:guide id="11" pos="3455">
          <p15:clr>
            <a:srgbClr val="A4A3A4"/>
          </p15:clr>
        </p15:guide>
        <p15:guide id="12" pos="3689">
          <p15:clr>
            <a:srgbClr val="A4A3A4"/>
          </p15:clr>
        </p15:guide>
        <p15:guide id="13" pos="201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3671" autoAdjust="0"/>
  </p:normalViewPr>
  <p:slideViewPr>
    <p:cSldViewPr showGuides="1">
      <p:cViewPr varScale="1">
        <p:scale>
          <a:sx n="55" d="100"/>
          <a:sy n="55" d="100"/>
        </p:scale>
        <p:origin x="1476" y="-36"/>
      </p:cViewPr>
      <p:guideLst>
        <p:guide orient="horz" pos="2160"/>
        <p:guide orient="horz" pos="935"/>
        <p:guide orient="horz" pos="3818"/>
        <p:guide orient="horz" pos="3657"/>
        <p:guide orient="horz" pos="4148"/>
        <p:guide pos="2880"/>
        <p:guide pos="389"/>
        <p:guide pos="5605"/>
        <p:guide pos="5380"/>
        <p:guide pos="3455"/>
        <p:guide pos="3689"/>
        <p:guide pos="2018"/>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8056"/>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sz="quarter" idx="1"/>
          </p:nvPr>
        </p:nvSpPr>
        <p:spPr>
          <a:xfrm>
            <a:off x="3850448" y="0"/>
            <a:ext cx="2945659" cy="498056"/>
          </a:xfrm>
          <a:prstGeom prst="rect">
            <a:avLst/>
          </a:prstGeom>
        </p:spPr>
        <p:txBody>
          <a:bodyPr vert="horz" lIns="91405" tIns="45703" rIns="91405" bIns="45703" rtlCol="0"/>
          <a:lstStyle>
            <a:lvl1pPr algn="r">
              <a:defRPr sz="1200"/>
            </a:lvl1pPr>
          </a:lstStyle>
          <a:p>
            <a:fld id="{46D4E881-A390-4FAB-952A-C158D30795A2}" type="datetimeFigureOut">
              <a:rPr lang="fr-FR" smtClean="0"/>
              <a:pPr/>
              <a:t>14/12/2023</a:t>
            </a:fld>
            <a:endParaRPr lang="fr-FR"/>
          </a:p>
        </p:txBody>
      </p:sp>
      <p:sp>
        <p:nvSpPr>
          <p:cNvPr id="4" name="Espace réservé du pied de page 3"/>
          <p:cNvSpPr>
            <a:spLocks noGrp="1"/>
          </p:cNvSpPr>
          <p:nvPr>
            <p:ph type="ftr" sz="quarter" idx="2"/>
          </p:nvPr>
        </p:nvSpPr>
        <p:spPr>
          <a:xfrm>
            <a:off x="5" y="9428584"/>
            <a:ext cx="2945659" cy="498055"/>
          </a:xfrm>
          <a:prstGeom prst="rect">
            <a:avLst/>
          </a:prstGeom>
        </p:spPr>
        <p:txBody>
          <a:bodyPr vert="horz" lIns="91405" tIns="45703" rIns="91405" bIns="45703"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8" y="9428584"/>
            <a:ext cx="2945659" cy="498055"/>
          </a:xfrm>
          <a:prstGeom prst="rect">
            <a:avLst/>
          </a:prstGeom>
        </p:spPr>
        <p:txBody>
          <a:bodyPr vert="horz" lIns="91405" tIns="45703" rIns="91405" bIns="45703" rtlCol="0" anchor="b"/>
          <a:lstStyle>
            <a:lvl1pPr algn="r">
              <a:defRPr sz="1200"/>
            </a:lvl1pPr>
          </a:lstStyle>
          <a:p>
            <a:fld id="{121CB338-6CF4-4598-9A6D-AAC0FFD8651B}" type="slidenum">
              <a:rPr lang="fr-FR" smtClean="0"/>
              <a:pPr/>
              <a:t>‹N°›</a:t>
            </a:fld>
            <a:endParaRPr lang="fr-FR"/>
          </a:p>
        </p:txBody>
      </p:sp>
    </p:spTree>
    <p:extLst>
      <p:ext uri="{BB962C8B-B14F-4D97-AF65-F5344CB8AC3E}">
        <p14:creationId xmlns:p14="http://schemas.microsoft.com/office/powerpoint/2010/main" val="29010852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0"/>
            <a:ext cx="2945659" cy="496332"/>
          </a:xfrm>
          <a:prstGeom prst="rect">
            <a:avLst/>
          </a:prstGeom>
        </p:spPr>
        <p:txBody>
          <a:bodyPr vert="horz" lIns="91405" tIns="45703" rIns="91405" bIns="45703" rtlCol="0"/>
          <a:lstStyle>
            <a:lvl1pPr algn="l">
              <a:defRPr sz="1200"/>
            </a:lvl1pPr>
          </a:lstStyle>
          <a:p>
            <a:endParaRPr lang="fr-FR"/>
          </a:p>
        </p:txBody>
      </p:sp>
      <p:sp>
        <p:nvSpPr>
          <p:cNvPr id="3" name="Espace réservé de la date 2"/>
          <p:cNvSpPr>
            <a:spLocks noGrp="1"/>
          </p:cNvSpPr>
          <p:nvPr>
            <p:ph type="dt" idx="1"/>
          </p:nvPr>
        </p:nvSpPr>
        <p:spPr>
          <a:xfrm>
            <a:off x="3850448" y="0"/>
            <a:ext cx="2945659" cy="496332"/>
          </a:xfrm>
          <a:prstGeom prst="rect">
            <a:avLst/>
          </a:prstGeom>
        </p:spPr>
        <p:txBody>
          <a:bodyPr vert="horz" lIns="91405" tIns="45703" rIns="91405" bIns="45703" rtlCol="0"/>
          <a:lstStyle>
            <a:lvl1pPr algn="r">
              <a:defRPr sz="1200"/>
            </a:lvl1pPr>
          </a:lstStyle>
          <a:p>
            <a:fld id="{11B50710-B8B7-4D8F-BDE7-5C763412CDFD}" type="datetimeFigureOut">
              <a:rPr lang="fr-FR" smtClean="0"/>
              <a:pPr/>
              <a:t>14/12/2023</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05" tIns="45703" rIns="91405" bIns="45703" rtlCol="0" anchor="ctr"/>
          <a:lstStyle/>
          <a:p>
            <a:endParaRPr lang="fr-FR"/>
          </a:p>
        </p:txBody>
      </p:sp>
      <p:sp>
        <p:nvSpPr>
          <p:cNvPr id="5" name="Espace réservé des commentaires 4"/>
          <p:cNvSpPr>
            <a:spLocks noGrp="1"/>
          </p:cNvSpPr>
          <p:nvPr>
            <p:ph type="body" sz="quarter" idx="3"/>
          </p:nvPr>
        </p:nvSpPr>
        <p:spPr>
          <a:xfrm>
            <a:off x="679768" y="4715158"/>
            <a:ext cx="5438140" cy="4466987"/>
          </a:xfrm>
          <a:prstGeom prst="rect">
            <a:avLst/>
          </a:prstGeom>
        </p:spPr>
        <p:txBody>
          <a:bodyPr vert="horz" lIns="91405" tIns="45703" rIns="91405" bIns="4570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428583"/>
            <a:ext cx="2945659" cy="496332"/>
          </a:xfrm>
          <a:prstGeom prst="rect">
            <a:avLst/>
          </a:prstGeom>
        </p:spPr>
        <p:txBody>
          <a:bodyPr vert="horz" lIns="91405" tIns="45703" rIns="91405" bIns="45703"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8" y="9428583"/>
            <a:ext cx="2945659" cy="496332"/>
          </a:xfrm>
          <a:prstGeom prst="rect">
            <a:avLst/>
          </a:prstGeom>
        </p:spPr>
        <p:txBody>
          <a:bodyPr vert="horz" lIns="91405" tIns="45703" rIns="91405" bIns="45703" rtlCol="0" anchor="b"/>
          <a:lstStyle>
            <a:lvl1pPr algn="r">
              <a:defRPr sz="1200"/>
            </a:lvl1pPr>
          </a:lstStyle>
          <a:p>
            <a:fld id="{5A906ACB-0641-497D-A6F6-17171FCA9B16}" type="slidenum">
              <a:rPr lang="fr-FR" smtClean="0"/>
              <a:pPr/>
              <a:t>‹N°›</a:t>
            </a:fld>
            <a:endParaRPr lang="fr-FR"/>
          </a:p>
        </p:txBody>
      </p:sp>
    </p:spTree>
    <p:extLst>
      <p:ext uri="{BB962C8B-B14F-4D97-AF65-F5344CB8AC3E}">
        <p14:creationId xmlns:p14="http://schemas.microsoft.com/office/powerpoint/2010/main" val="1215976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D5161DF1-DA3B-4BE7-996B-D3A5EFCFD604}" type="slidenum">
              <a:rPr lang="fr-FR" smtClean="0"/>
              <a:pPr/>
              <a:t>1</a:t>
            </a:fld>
            <a:endParaRPr lang="fr-FR"/>
          </a:p>
        </p:txBody>
      </p:sp>
    </p:spTree>
    <p:extLst>
      <p:ext uri="{BB962C8B-B14F-4D97-AF65-F5344CB8AC3E}">
        <p14:creationId xmlns:p14="http://schemas.microsoft.com/office/powerpoint/2010/main" val="2216605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1259632" y="188640"/>
            <a:ext cx="7014462" cy="439200"/>
          </a:xfrm>
          <a:prstGeom prst="rect">
            <a:avLst/>
          </a:prstGeom>
        </p:spPr>
        <p:txBody>
          <a:bodyPr/>
          <a:lstStyle/>
          <a:p>
            <a:r>
              <a:rPr lang="fr-FR"/>
              <a:t>Modifiez le style du titre</a:t>
            </a:r>
          </a:p>
        </p:txBody>
      </p:sp>
      <p:sp>
        <p:nvSpPr>
          <p:cNvPr id="3" name="Espace réservé du contenu 2"/>
          <p:cNvSpPr>
            <a:spLocks noGrp="1"/>
          </p:cNvSpPr>
          <p:nvPr>
            <p:ph idx="1"/>
          </p:nvPr>
        </p:nvSpPr>
        <p:spPr>
          <a:xfrm>
            <a:off x="617538" y="1512888"/>
            <a:ext cx="7899400" cy="3976687"/>
          </a:xfrm>
          <a:prstGeom prst="rect">
            <a:avLst/>
          </a:prstGeo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 name="Espace réservé de la date 9"/>
          <p:cNvSpPr>
            <a:spLocks noGrp="1"/>
          </p:cNvSpPr>
          <p:nvPr>
            <p:ph type="dt" sz="half" idx="10"/>
          </p:nvPr>
        </p:nvSpPr>
        <p:spPr/>
        <p:txBody>
          <a:bodyPr/>
          <a:lstStyle/>
          <a:p>
            <a:fld id="{DB3AEE49-3FC5-4F88-AEB4-B5A4C2178FF9}" type="datetime1">
              <a:rPr lang="fr-FR" smtClean="0"/>
              <a:pPr/>
              <a:t>14/12/2023</a:t>
            </a:fld>
            <a:endParaRPr lang="fr-FR" dirty="0"/>
          </a:p>
        </p:txBody>
      </p:sp>
      <p:sp>
        <p:nvSpPr>
          <p:cNvPr id="11" name="Espace réservé du pied de page 10"/>
          <p:cNvSpPr>
            <a:spLocks noGrp="1"/>
          </p:cNvSpPr>
          <p:nvPr>
            <p:ph type="ftr" sz="quarter" idx="11"/>
          </p:nvPr>
        </p:nvSpPr>
        <p:spPr>
          <a:xfrm>
            <a:off x="1778000" y="6061075"/>
            <a:ext cx="5588000" cy="360000"/>
          </a:xfrm>
          <a:prstGeom prst="rect">
            <a:avLst/>
          </a:prstGeom>
        </p:spPr>
        <p:txBody>
          <a:bodyPr/>
          <a:lstStyle/>
          <a:p>
            <a:pPr algn="r"/>
            <a:r>
              <a:rPr lang="fr-FR"/>
              <a:t>PREV. FORMATION Ci²/FabLab</a:t>
            </a:r>
            <a:endParaRPr lang="fr-FR" dirty="0"/>
          </a:p>
        </p:txBody>
      </p:sp>
    </p:spTree>
    <p:extLst>
      <p:ext uri="{BB962C8B-B14F-4D97-AF65-F5344CB8AC3E}">
        <p14:creationId xmlns:p14="http://schemas.microsoft.com/office/powerpoint/2010/main" val="14298085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bwMode="gray">
          <a:xfrm>
            <a:off x="0" y="0"/>
            <a:ext cx="9144000" cy="9175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Espace réservé de la date 3"/>
          <p:cNvSpPr>
            <a:spLocks noGrp="1"/>
          </p:cNvSpPr>
          <p:nvPr>
            <p:ph type="dt" sz="half" idx="2"/>
          </p:nvPr>
        </p:nvSpPr>
        <p:spPr bwMode="gray">
          <a:xfrm>
            <a:off x="-1" y="6669360"/>
            <a:ext cx="265114" cy="180000"/>
          </a:xfrm>
          <a:prstGeom prst="rect">
            <a:avLst/>
          </a:prstGeom>
        </p:spPr>
        <p:txBody>
          <a:bodyPr vert="horz" lIns="0" tIns="0" rIns="0" bIns="0" rtlCol="0" anchor="ctr" anchorCtr="0">
            <a:noAutofit/>
          </a:bodyPr>
          <a:lstStyle>
            <a:lvl1pPr algn="ctr">
              <a:defRPr sz="100">
                <a:solidFill>
                  <a:schemeClr val="bg1">
                    <a:alpha val="0"/>
                  </a:schemeClr>
                </a:solidFill>
              </a:defRPr>
            </a:lvl1pPr>
          </a:lstStyle>
          <a:p>
            <a:fld id="{5CAEB4E5-C765-477B-B7A4-4C9D6B09141A}" type="datetime1">
              <a:rPr lang="fr-FR" smtClean="0"/>
              <a:pPr/>
              <a:t>14/12/2023</a:t>
            </a:fld>
            <a:endParaRPr lang="fr-FR" dirty="0"/>
          </a:p>
        </p:txBody>
      </p:sp>
      <p:pic>
        <p:nvPicPr>
          <p:cNvPr id="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841" y="114219"/>
            <a:ext cx="1014181" cy="689136"/>
          </a:xfrm>
          <a:prstGeom prst="rect">
            <a:avLst/>
          </a:prstGeom>
        </p:spPr>
      </p:pic>
    </p:spTree>
  </p:cSld>
  <p:clrMap bg1="lt1" tx1="dk1" bg2="lt2" tx2="dk2" accent1="accent1" accent2="accent2" accent3="accent3" accent4="accent4" accent5="accent5" accent6="accent6" hlink="hlink" folHlink="folHlink"/>
  <p:sldLayoutIdLst>
    <p:sldLayoutId id="2147483671" r:id="rId1"/>
  </p:sldLayoutIdLst>
  <p:hf hdr="0"/>
  <p:txStyles>
    <p:titleStyle>
      <a:lvl1pPr algn="l" defTabSz="914400" rtl="0" eaLnBrk="1" latinLnBrk="0" hangingPunct="1">
        <a:lnSpc>
          <a:spcPct val="100000"/>
        </a:lnSpc>
        <a:spcBef>
          <a:spcPts val="0"/>
        </a:spcBef>
        <a:spcAft>
          <a:spcPts val="0"/>
        </a:spcAft>
        <a:buNone/>
        <a:defRPr sz="1200" b="1" kern="1200" cap="all" baseline="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spcAft>
          <a:spcPts val="0"/>
        </a:spcAft>
        <a:buSzPct val="25000"/>
        <a:buFontTx/>
        <a:buNone/>
        <a:defRPr sz="1500" b="0" kern="1200" cap="none" baseline="0">
          <a:solidFill>
            <a:schemeClr val="accent5"/>
          </a:solidFill>
          <a:latin typeface="+mn-lt"/>
          <a:ea typeface="+mn-ea"/>
          <a:cs typeface="+mn-cs"/>
        </a:defRPr>
      </a:lvl1pPr>
      <a:lvl2pPr marL="0" indent="0" algn="l" defTabSz="914400" rtl="0" eaLnBrk="1" latinLnBrk="0" hangingPunct="1">
        <a:lnSpc>
          <a:spcPct val="100000"/>
        </a:lnSpc>
        <a:spcBef>
          <a:spcPts val="0"/>
        </a:spcBef>
        <a:spcAft>
          <a:spcPts val="0"/>
        </a:spcAft>
        <a:buSzPct val="25000"/>
        <a:buFontTx/>
        <a:buNone/>
        <a:defRPr sz="1700" b="1" kern="1200" cap="none">
          <a:solidFill>
            <a:schemeClr val="bg2"/>
          </a:solidFill>
          <a:latin typeface="+mn-lt"/>
          <a:ea typeface="+mn-ea"/>
          <a:cs typeface="+mn-cs"/>
        </a:defRPr>
      </a:lvl2pPr>
      <a:lvl3pPr marL="0" indent="0" algn="l" defTabSz="914400" rtl="0" eaLnBrk="1" latinLnBrk="0" hangingPunct="1">
        <a:lnSpc>
          <a:spcPct val="100000"/>
        </a:lnSpc>
        <a:spcBef>
          <a:spcPts val="0"/>
        </a:spcBef>
        <a:spcAft>
          <a:spcPts val="0"/>
        </a:spcAft>
        <a:buSzPct val="25000"/>
        <a:buFontTx/>
        <a:buNone/>
        <a:defRPr sz="1000" kern="1200" cap="none">
          <a:solidFill>
            <a:schemeClr val="tx1"/>
          </a:solidFill>
          <a:latin typeface="+mn-lt"/>
          <a:ea typeface="+mn-ea"/>
          <a:cs typeface="+mn-cs"/>
        </a:defRPr>
      </a:lvl3pPr>
      <a:lvl4pPr marL="1714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4pPr>
      <a:lvl5pPr marL="361950" indent="-171450" algn="l" defTabSz="914400" rtl="0" eaLnBrk="1" latinLnBrk="0" hangingPunct="1">
        <a:lnSpc>
          <a:spcPct val="100000"/>
        </a:lnSpc>
        <a:spcBef>
          <a:spcPts val="0"/>
        </a:spcBef>
        <a:spcAft>
          <a:spcPts val="0"/>
        </a:spcAft>
        <a:buClr>
          <a:schemeClr val="bg2"/>
        </a:buClr>
        <a:buSzPct val="100000"/>
        <a:buFont typeface="Arial" panose="020B0604020202020204" pitchFamily="34" charset="0"/>
        <a:buChar char="-"/>
        <a:defRPr sz="1000" kern="1200" cap="none">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0">
              <a:schemeClr val="accent1">
                <a:lumMod val="45000"/>
                <a:lumOff val="55000"/>
              </a:schemeClr>
            </a:gs>
            <a:gs pos="0">
              <a:schemeClr val="accent1">
                <a:lumMod val="45000"/>
                <a:lumOff val="55000"/>
              </a:schemeClr>
            </a:gs>
            <a:gs pos="0">
              <a:schemeClr val="accent1">
                <a:lumMod val="0"/>
                <a:lumOff val="100000"/>
              </a:schemeClr>
            </a:gs>
          </a:gsLst>
          <a:lin ang="5400000" scaled="1"/>
          <a:tileRect/>
        </a:gradFill>
        <a:effectLst/>
      </p:bgPr>
    </p:bg>
    <p:spTree>
      <p:nvGrpSpPr>
        <p:cNvPr id="1" name=""/>
        <p:cNvGrpSpPr/>
        <p:nvPr/>
      </p:nvGrpSpPr>
      <p:grpSpPr>
        <a:xfrm>
          <a:off x="0" y="0"/>
          <a:ext cx="0" cy="0"/>
          <a:chOff x="0" y="0"/>
          <a:chExt cx="0" cy="0"/>
        </a:xfrm>
      </p:grpSpPr>
      <p:sp>
        <p:nvSpPr>
          <p:cNvPr id="12" name="Rectangle 5"/>
          <p:cNvSpPr>
            <a:spLocks noChangeArrowheads="1"/>
          </p:cNvSpPr>
          <p:nvPr/>
        </p:nvSpPr>
        <p:spPr bwMode="auto">
          <a:xfrm>
            <a:off x="0" y="0"/>
            <a:ext cx="9144000" cy="7101944"/>
          </a:xfrm>
          <a:prstGeom prst="rect">
            <a:avLst/>
          </a:prstGeom>
          <a:noFill/>
          <a:ln>
            <a:noFill/>
          </a:ln>
          <a:effectLst/>
          <a:extLst/>
        </p:spPr>
        <p:txBody>
          <a:bodyPr vert="horz" wrap="square" lIns="91440" tIns="45720" rIns="91440" bIns="45720" numCol="1" anchor="t" anchorCtr="0" compatLnSpc="1">
            <a:prstTxWarp prst="textNoShape">
              <a:avLst/>
            </a:prstTxWarp>
            <a:spAutoFit/>
          </a:bodyPr>
          <a:lstStyle/>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endParaRPr lang="fr-FR" altLang="zh-CN" sz="1000" b="1" dirty="0">
              <a:latin typeface="Times New Roman" panose="02020603050405020304" pitchFamily="18" charset="0"/>
              <a:ea typeface="Droid Sans Fallback"/>
              <a:cs typeface="Times New Roman" panose="02020603050405020304" pitchFamily="18" charset="0"/>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Laboratoires d’accueil : </a:t>
            </a:r>
            <a:r>
              <a:rPr lang="fr-FR" altLang="zh-CN" sz="1000" dirty="0">
                <a:latin typeface="Times New Roman" panose="02020603050405020304" pitchFamily="18" charset="0"/>
                <a:ea typeface="Droid Sans Fallback"/>
                <a:cs typeface="Times New Roman" panose="02020603050405020304" pitchFamily="18" charset="0"/>
              </a:rPr>
              <a:t>CARE-C, Cyprus Institute </a:t>
            </a:r>
            <a:r>
              <a:rPr lang="fr-FR" altLang="zh-CN" sz="1000" b="1" dirty="0">
                <a:latin typeface="Times New Roman" panose="02020603050405020304" pitchFamily="18" charset="0"/>
                <a:ea typeface="Droid Sans Fallback"/>
                <a:cs typeface="Times New Roman" panose="02020603050405020304" pitchFamily="18" charset="0"/>
              </a:rPr>
              <a:t>&amp; </a:t>
            </a:r>
            <a:r>
              <a:rPr lang="fr-FR" altLang="zh-CN" sz="1000" dirty="0">
                <a:latin typeface="Times New Roman" panose="02020603050405020304" pitchFamily="18" charset="0"/>
                <a:ea typeface="Droid Sans Fallback"/>
                <a:cs typeface="Times New Roman" panose="02020603050405020304" pitchFamily="18" charset="0"/>
              </a:rPr>
              <a:t>CERI EE, </a:t>
            </a:r>
            <a:r>
              <a:rPr lang="fr-FR" sz="1000" dirty="0">
                <a:latin typeface="Times New Roman" panose="02020603050405020304" pitchFamily="18" charset="0"/>
                <a:cs typeface="Times New Roman" panose="02020603050405020304" pitchFamily="18" charset="0"/>
              </a:rPr>
              <a:t>IMT Nord Europe </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Thèse en </a:t>
            </a:r>
            <a:r>
              <a:rPr lang="fr-FR" altLang="zh-CN" sz="1000" b="1" dirty="0" err="1">
                <a:solidFill>
                  <a:srgbClr val="000000"/>
                </a:solidFill>
                <a:latin typeface="Times New Roman" panose="02020603050405020304" pitchFamily="18" charset="0"/>
                <a:ea typeface="Droid Sans Fallback"/>
                <a:cs typeface="Times New Roman" panose="02020603050405020304" pitchFamily="18" charset="0"/>
              </a:rPr>
              <a:t>Co-tutelle</a:t>
            </a: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 Ecoles Doctorales : Graduate School </a:t>
            </a:r>
            <a:r>
              <a:rPr lang="fr-FR" altLang="zh-CN" sz="1000" dirty="0">
                <a:solidFill>
                  <a:srgbClr val="000000"/>
                </a:solidFill>
                <a:latin typeface="Times New Roman" panose="02020603050405020304" pitchFamily="18" charset="0"/>
                <a:ea typeface="Droid Sans Fallback"/>
                <a:cs typeface="Times New Roman" panose="02020603050405020304" pitchFamily="18" charset="0"/>
              </a:rPr>
              <a:t>(The Cyprus Institute) </a:t>
            </a: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&amp; SMRE 104 </a:t>
            </a:r>
            <a:r>
              <a:rPr lang="fr-FR" sz="1000" dirty="0">
                <a:latin typeface="Times New Roman" panose="02020603050405020304" pitchFamily="18" charset="0"/>
                <a:cs typeface="Times New Roman" panose="02020603050405020304" pitchFamily="18" charset="0"/>
              </a:rPr>
              <a:t>(U-Lille, Centrale Lille Institut, IMT Nord Europe)</a:t>
            </a:r>
          </a:p>
          <a:p>
            <a:pPr lvl="0" eaLnBrk="0" fontAlgn="base" hangingPunct="0">
              <a:spcBef>
                <a:spcPct val="0"/>
              </a:spcBef>
              <a:spcAft>
                <a:spcPct val="0"/>
              </a:spcAft>
            </a:pPr>
            <a:endParaRPr lang="fr-FR" altLang="zh-CN" sz="600" dirty="0">
              <a:latin typeface="Times New Roman" panose="02020603050405020304" pitchFamily="18" charset="0"/>
              <a:ea typeface="Droid Sans Fallback"/>
              <a:cs typeface="Times New Roman" panose="02020603050405020304" pitchFamily="18" charset="0"/>
            </a:endParaRPr>
          </a:p>
          <a:p>
            <a:pPr lvl="0" algn="ctr" eaLnBrk="0" fontAlgn="base" hangingPunct="0">
              <a:spcBef>
                <a:spcPct val="0"/>
              </a:spcBef>
              <a:spcAft>
                <a:spcPct val="0"/>
              </a:spcAft>
            </a:pPr>
            <a:r>
              <a:rPr lang="fr-FR" altLang="zh-CN" sz="1000" dirty="0">
                <a:latin typeface="Times New Roman" panose="02020603050405020304" pitchFamily="18" charset="0"/>
                <a:ea typeface="Droid Sans Fallback"/>
                <a:cs typeface="Times New Roman" panose="02020603050405020304" pitchFamily="18" charset="0"/>
              </a:rPr>
              <a:t>THÈSE présentée en vue d’obtenir le grade de DOCTEURE</a:t>
            </a:r>
            <a:r>
              <a:rPr lang="fr-FR" altLang="zh-CN" sz="1000" dirty="0">
                <a:solidFill>
                  <a:srgbClr val="FF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Chimie théorique, physique, analytique</a:t>
            </a:r>
            <a:r>
              <a:rPr lang="fr-FR" sz="1000" dirty="0"/>
              <a:t> </a:t>
            </a:r>
            <a:endParaRPr lang="fr-FR" sz="1000" dirty="0">
              <a:latin typeface="Times New Roman" panose="02020603050405020304" pitchFamily="18" charset="0"/>
              <a:cs typeface="Times New Roman" panose="02020603050405020304" pitchFamily="18" charset="0"/>
            </a:endParaRPr>
          </a:p>
          <a:p>
            <a:pPr lvl="0" algn="ctr" eaLnBrk="0" fontAlgn="base" hangingPunct="0">
              <a:spcBef>
                <a:spcPct val="0"/>
              </a:spcBef>
              <a:spcAft>
                <a:spcPct val="0"/>
              </a:spcAft>
            </a:pPr>
            <a:r>
              <a:rPr lang="fr-FR" altLang="zh-CN" sz="600" dirty="0">
                <a:ea typeface="Droid Sans Fallback"/>
                <a:cs typeface="Arial" panose="020B0604020202020204" pitchFamily="34" charset="0"/>
              </a:rPr>
              <a:t>par</a:t>
            </a:r>
            <a:endParaRPr lang="fr-FR" sz="1200" dirty="0">
              <a:latin typeface="Times New Roman" panose="02020603050405020304" pitchFamily="18" charset="0"/>
              <a:cs typeface="Times New Roman" panose="02020603050405020304" pitchFamily="18" charset="0"/>
            </a:endParaRPr>
          </a:p>
          <a:p>
            <a:pPr algn="ctr"/>
            <a:r>
              <a:rPr lang="fr-FR" sz="1200" b="1" dirty="0">
                <a:latin typeface="Times New Roman" panose="02020603050405020304" pitchFamily="18" charset="0"/>
                <a:cs typeface="Times New Roman" panose="02020603050405020304" pitchFamily="18" charset="0"/>
              </a:rPr>
              <a:t>CHRISTODOULOU Aliki</a:t>
            </a:r>
          </a:p>
          <a:p>
            <a:pPr algn="ctr"/>
            <a:r>
              <a:rPr lang="fr-FR" altLang="zh-CN" sz="1000" dirty="0">
                <a:latin typeface="Times New Roman" panose="02020603050405020304" pitchFamily="18" charset="0"/>
                <a:cs typeface="Times New Roman" panose="02020603050405020304" pitchFamily="18" charset="0"/>
              </a:rPr>
              <a:t>D</a:t>
            </a:r>
            <a:r>
              <a:rPr lang="fr-FR" altLang="zh-CN" sz="600" dirty="0">
                <a:ea typeface="Droid Sans Fallback"/>
                <a:cs typeface="Arial" panose="020B0604020202020204" pitchFamily="34" charset="0"/>
              </a:rPr>
              <a:t>OCTORAT de l’UNIVERSITÉ DE LILLE DÉLIVRÉ PAR IMT NORD EUROPE</a:t>
            </a:r>
          </a:p>
          <a:p>
            <a:pPr lvl="0" algn="ctr" eaLnBrk="0" fontAlgn="base" hangingPunct="0">
              <a:spcBef>
                <a:spcPct val="0"/>
              </a:spcBef>
              <a:spcAft>
                <a:spcPct val="0"/>
              </a:spcAft>
            </a:pPr>
            <a:r>
              <a:rPr lang="fr-FR" altLang="zh-CN" sz="800" dirty="0">
                <a:latin typeface="Times New Roman" panose="02020603050405020304" pitchFamily="18" charset="0"/>
                <a:ea typeface="Droid Sans Fallback"/>
                <a:cs typeface="Times New Roman" panose="02020603050405020304" pitchFamily="18" charset="0"/>
              </a:rPr>
              <a:t>Titre de la thèse : </a:t>
            </a:r>
          </a:p>
          <a:p>
            <a:pPr algn="ctr"/>
            <a:r>
              <a:rPr lang="fr-FR" sz="1200" b="1" i="1" dirty="0">
                <a:latin typeface="Times New Roman" panose="02020603050405020304" pitchFamily="18" charset="0"/>
                <a:cs typeface="Times New Roman" panose="02020603050405020304" pitchFamily="18" charset="0"/>
              </a:rPr>
              <a:t>Nouvelles données sur les Sources et la composition des particules fines et des gaz traces dans des environnements urbains contrastés de la Méditerranée orientale.</a:t>
            </a:r>
            <a:r>
              <a:rPr lang="fr-FR" sz="1200" b="1" dirty="0">
                <a:latin typeface="Times New Roman" panose="02020603050405020304" pitchFamily="18" charset="0"/>
                <a:cs typeface="Times New Roman" panose="02020603050405020304" pitchFamily="18" charset="0"/>
              </a:rPr>
              <a:t> </a:t>
            </a:r>
            <a:r>
              <a:rPr lang="en-US" sz="1150" b="1" dirty="0">
                <a:solidFill>
                  <a:srgbClr val="0070C0"/>
                </a:solidFill>
                <a:latin typeface="Times New Roman" panose="02020603050405020304" pitchFamily="18" charset="0"/>
                <a:cs typeface="Times New Roman" panose="02020603050405020304" pitchFamily="18" charset="0"/>
              </a:rPr>
              <a:t>	</a:t>
            </a:r>
          </a:p>
          <a:p>
            <a:pPr algn="ctr"/>
            <a:r>
              <a:rPr lang="fr-FR" sz="1200" b="1" dirty="0">
                <a:solidFill>
                  <a:srgbClr val="0070C0"/>
                </a:solidFill>
                <a:latin typeface="Times New Roman" panose="02020603050405020304" pitchFamily="18" charset="0"/>
                <a:cs typeface="Times New Roman" panose="02020603050405020304" pitchFamily="18" charset="0"/>
              </a:rPr>
              <a:t>Soutenance prévue le </a:t>
            </a:r>
            <a:r>
              <a:rPr lang="fr-FR" sz="1200" b="1" i="1" dirty="0">
                <a:solidFill>
                  <a:srgbClr val="0070C0"/>
                </a:solidFill>
                <a:latin typeface="Times New Roman" panose="02020603050405020304" pitchFamily="18" charset="0"/>
                <a:cs typeface="Times New Roman" panose="02020603050405020304" pitchFamily="18" charset="0"/>
              </a:rPr>
              <a:t>mercredi 20 décembre 2023 </a:t>
            </a:r>
            <a:r>
              <a:rPr lang="fr-FR" sz="1200" b="1" dirty="0">
                <a:solidFill>
                  <a:srgbClr val="0070C0"/>
                </a:solidFill>
                <a:latin typeface="Times New Roman" panose="02020603050405020304" pitchFamily="18" charset="0"/>
                <a:cs typeface="Times New Roman" panose="02020603050405020304" pitchFamily="18" charset="0"/>
              </a:rPr>
              <a:t>à 10h00</a:t>
            </a:r>
            <a:br>
              <a:rPr lang="fr-FR" sz="1200" b="1" dirty="0">
                <a:solidFill>
                  <a:srgbClr val="0070C0"/>
                </a:solidFill>
                <a:latin typeface="Times New Roman" panose="02020603050405020304" pitchFamily="18" charset="0"/>
                <a:cs typeface="Times New Roman" panose="02020603050405020304" pitchFamily="18" charset="0"/>
              </a:rPr>
            </a:br>
            <a:r>
              <a:rPr lang="fr-FR" sz="1200" b="1" dirty="0">
                <a:solidFill>
                  <a:srgbClr val="0070C0"/>
                </a:solidFill>
                <a:latin typeface="Times New Roman" panose="02020603050405020304" pitchFamily="18" charset="0"/>
                <a:cs typeface="Times New Roman" panose="02020603050405020304" pitchFamily="18" charset="0"/>
              </a:rPr>
              <a:t>Lieu :   The Cyprus Institute, </a:t>
            </a:r>
            <a:r>
              <a:rPr lang="fr-FR" sz="1200" b="1" dirty="0" err="1">
                <a:solidFill>
                  <a:srgbClr val="0070C0"/>
                </a:solidFill>
                <a:latin typeface="Times New Roman" panose="02020603050405020304" pitchFamily="18" charset="0"/>
                <a:cs typeface="Times New Roman" panose="02020603050405020304" pitchFamily="18" charset="0"/>
              </a:rPr>
              <a:t>Konstantinou</a:t>
            </a:r>
            <a:r>
              <a:rPr lang="fr-FR" sz="1200" b="1" dirty="0">
                <a:solidFill>
                  <a:srgbClr val="0070C0"/>
                </a:solidFill>
                <a:latin typeface="Times New Roman" panose="02020603050405020304" pitchFamily="18" charset="0"/>
                <a:cs typeface="Times New Roman" panose="02020603050405020304" pitchFamily="18" charset="0"/>
              </a:rPr>
              <a:t> </a:t>
            </a:r>
            <a:r>
              <a:rPr lang="fr-FR" sz="1200" b="1" dirty="0" err="1">
                <a:solidFill>
                  <a:srgbClr val="0070C0"/>
                </a:solidFill>
                <a:latin typeface="Times New Roman" panose="02020603050405020304" pitchFamily="18" charset="0"/>
                <a:cs typeface="Times New Roman" panose="02020603050405020304" pitchFamily="18" charset="0"/>
              </a:rPr>
              <a:t>Kavafi</a:t>
            </a:r>
            <a:r>
              <a:rPr lang="fr-FR" sz="1200" b="1" dirty="0">
                <a:solidFill>
                  <a:srgbClr val="0070C0"/>
                </a:solidFill>
                <a:latin typeface="Times New Roman" panose="02020603050405020304" pitchFamily="18" charset="0"/>
                <a:cs typeface="Times New Roman" panose="02020603050405020304" pitchFamily="18" charset="0"/>
              </a:rPr>
              <a:t> Street, 20, 2121, </a:t>
            </a:r>
            <a:r>
              <a:rPr lang="fr-FR" sz="1200" b="1" dirty="0" err="1">
                <a:solidFill>
                  <a:srgbClr val="0070C0"/>
                </a:solidFill>
                <a:latin typeface="Times New Roman" panose="02020603050405020304" pitchFamily="18" charset="0"/>
                <a:cs typeface="Times New Roman" panose="02020603050405020304" pitchFamily="18" charset="0"/>
              </a:rPr>
              <a:t>Nicosia</a:t>
            </a:r>
            <a:r>
              <a:rPr lang="fr-FR" sz="1200" b="1" dirty="0">
                <a:solidFill>
                  <a:srgbClr val="0070C0"/>
                </a:solidFill>
                <a:latin typeface="Times New Roman" panose="02020603050405020304" pitchFamily="18" charset="0"/>
                <a:cs typeface="Times New Roman" panose="02020603050405020304" pitchFamily="18" charset="0"/>
              </a:rPr>
              <a:t>, Cyprus  - Salle : The Fresnel Auditorium</a:t>
            </a:r>
          </a:p>
          <a:p>
            <a:pPr algn="ctr"/>
            <a:r>
              <a:rPr lang="fr-FR" altLang="zh-CN" sz="1200" b="1" dirty="0">
                <a:solidFill>
                  <a:srgbClr val="0070C0"/>
                </a:solidFill>
                <a:latin typeface="Times New Roman" panose="02020603050405020304" pitchFamily="18" charset="0"/>
                <a:cs typeface="Times New Roman" panose="02020603050405020304" pitchFamily="18" charset="0"/>
              </a:rPr>
              <a:t>Possibilité de suivre la partie publique en visioconférence, invitation à suivre</a:t>
            </a:r>
          </a:p>
          <a:p>
            <a:pPr algn="ctr"/>
            <a:r>
              <a:rPr lang="fr-FR" altLang="zh-CN" sz="800" b="1" dirty="0">
                <a:latin typeface="Times New Roman" panose="02020603050405020304" pitchFamily="18" charset="0"/>
                <a:cs typeface="Times New Roman" panose="02020603050405020304" pitchFamily="18" charset="0"/>
              </a:rPr>
              <a:t>Devant le jury d’examen :</a:t>
            </a:r>
            <a:endParaRPr lang="fr-FR" altLang="zh-CN" sz="800" dirty="0">
              <a:latin typeface="Times New Roman" panose="02020603050405020304" pitchFamily="18" charset="0"/>
              <a:cs typeface="Times New Roman" panose="02020603050405020304" pitchFamily="18" charset="0"/>
            </a:endParaRPr>
          </a:p>
          <a:p>
            <a:pPr>
              <a:tabLst>
                <a:tab pos="1346200" algn="l"/>
                <a:tab pos="3049588" algn="l"/>
              </a:tabLst>
            </a:pPr>
            <a:endParaRPr lang="fr-FR" sz="900" dirty="0">
              <a:latin typeface="Times New Roman" panose="02020603050405020304" pitchFamily="18" charset="0"/>
              <a:cs typeface="Times New Roman" panose="02020603050405020304" pitchFamily="18" charset="0"/>
            </a:endParaRPr>
          </a:p>
          <a:p>
            <a:pPr>
              <a:tabLst>
                <a:tab pos="1346200" algn="l"/>
                <a:tab pos="3049588" algn="l"/>
              </a:tabLst>
            </a:pPr>
            <a:r>
              <a:rPr lang="fr-FR" sz="900" dirty="0">
                <a:latin typeface="Times New Roman" panose="02020603050405020304" pitchFamily="18" charset="0"/>
                <a:cs typeface="Times New Roman" panose="02020603050405020304" pitchFamily="18" charset="0"/>
              </a:rPr>
              <a:t>Président 	(désigné lors de la soutenance)</a:t>
            </a:r>
          </a:p>
          <a:p>
            <a:pPr>
              <a:tabLst>
                <a:tab pos="1346200" algn="l"/>
                <a:tab pos="3049588" algn="l"/>
              </a:tabLst>
            </a:pPr>
            <a:r>
              <a:rPr lang="fr-FR" sz="900" dirty="0">
                <a:latin typeface="Times New Roman" panose="02020603050405020304" pitchFamily="18" charset="0"/>
                <a:cs typeface="Times New Roman" panose="02020603050405020304" pitchFamily="18" charset="0"/>
              </a:rPr>
              <a:t>Rapporteur	 </a:t>
            </a:r>
            <a:r>
              <a:rPr lang="fr-FR" sz="900" cap="all" dirty="0">
                <a:latin typeface="Times New Roman" panose="02020603050405020304" pitchFamily="18" charset="0"/>
                <a:cs typeface="Times New Roman" panose="02020603050405020304" pitchFamily="18" charset="0"/>
              </a:rPr>
              <a:t>ALFARRA </a:t>
            </a:r>
            <a:r>
              <a:rPr lang="fr-FR" sz="900" dirty="0">
                <a:latin typeface="Times New Roman" panose="02020603050405020304" pitchFamily="18" charset="0"/>
                <a:cs typeface="Times New Roman" panose="02020603050405020304" pitchFamily="18" charset="0"/>
              </a:rPr>
              <a:t>Mohammedrami,	Senior </a:t>
            </a:r>
            <a:r>
              <a:rPr lang="fr-FR" sz="900" dirty="0" err="1">
                <a:latin typeface="Times New Roman" panose="02020603050405020304" pitchFamily="18" charset="0"/>
                <a:cs typeface="Times New Roman" panose="02020603050405020304" pitchFamily="18" charset="0"/>
              </a:rPr>
              <a:t>Scientist</a:t>
            </a:r>
            <a:r>
              <a:rPr lang="fr-FR" sz="900" dirty="0">
                <a:latin typeface="Times New Roman" panose="02020603050405020304" pitchFamily="18" charset="0"/>
                <a:cs typeface="Times New Roman" panose="02020603050405020304" pitchFamily="18" charset="0"/>
              </a:rPr>
              <a:t>,		Qatar </a:t>
            </a:r>
            <a:r>
              <a:rPr lang="fr-FR" sz="900" dirty="0" err="1">
                <a:latin typeface="Times New Roman" panose="02020603050405020304" pitchFamily="18" charset="0"/>
                <a:cs typeface="Times New Roman" panose="02020603050405020304" pitchFamily="18" charset="0"/>
              </a:rPr>
              <a:t>Environment</a:t>
            </a:r>
            <a:r>
              <a:rPr lang="fr-FR" sz="900" dirty="0">
                <a:latin typeface="Times New Roman" panose="02020603050405020304" pitchFamily="18" charset="0"/>
                <a:cs typeface="Times New Roman" panose="02020603050405020304" pitchFamily="18" charset="0"/>
              </a:rPr>
              <a:t> and Energy </a:t>
            </a:r>
            <a:r>
              <a:rPr lang="fr-FR" sz="900" dirty="0" err="1">
                <a:latin typeface="Times New Roman" panose="02020603050405020304" pitchFamily="18" charset="0"/>
                <a:cs typeface="Times New Roman" panose="02020603050405020304" pitchFamily="18" charset="0"/>
              </a:rPr>
              <a:t>Research</a:t>
            </a:r>
            <a:r>
              <a:rPr lang="fr-FR" sz="900" dirty="0">
                <a:latin typeface="Times New Roman" panose="02020603050405020304" pitchFamily="18" charset="0"/>
                <a:cs typeface="Times New Roman" panose="02020603050405020304" pitchFamily="18" charset="0"/>
              </a:rPr>
              <a:t> Institute (QEERI), Hamad Bin 					Khalifa </a:t>
            </a:r>
            <a:r>
              <a:rPr lang="fr-FR" sz="900" dirty="0" err="1">
                <a:latin typeface="Times New Roman" panose="02020603050405020304" pitchFamily="18" charset="0"/>
                <a:cs typeface="Times New Roman" panose="02020603050405020304" pitchFamily="18" charset="0"/>
              </a:rPr>
              <a:t>University</a:t>
            </a:r>
            <a:endParaRPr lang="fr-FR" sz="900" dirty="0">
              <a:latin typeface="Times New Roman" panose="02020603050405020304" pitchFamily="18" charset="0"/>
              <a:cs typeface="Times New Roman" panose="02020603050405020304" pitchFamily="18" charset="0"/>
            </a:endParaRPr>
          </a:p>
          <a:p>
            <a:pPr>
              <a:tabLst>
                <a:tab pos="1346200" algn="l"/>
                <a:tab pos="3049588" algn="l"/>
              </a:tabLst>
            </a:pPr>
            <a:r>
              <a:rPr lang="fr-FR" sz="900" dirty="0" err="1">
                <a:latin typeface="Times New Roman" panose="02020603050405020304" pitchFamily="18" charset="0"/>
                <a:cs typeface="Times New Roman" panose="02020603050405020304" pitchFamily="18" charset="0"/>
              </a:rPr>
              <a:t>Rapporteure</a:t>
            </a:r>
            <a:r>
              <a:rPr lang="fr-FR" sz="900" dirty="0">
                <a:latin typeface="Times New Roman" panose="02020603050405020304" pitchFamily="18" charset="0"/>
                <a:cs typeface="Times New Roman" panose="02020603050405020304" pitchFamily="18" charset="0"/>
              </a:rPr>
              <a:t>	 </a:t>
            </a:r>
            <a:r>
              <a:rPr lang="fr-FR" sz="900" cap="all" dirty="0">
                <a:latin typeface="Times New Roman" panose="02020603050405020304" pitchFamily="18" charset="0"/>
                <a:cs typeface="Times New Roman" panose="02020603050405020304" pitchFamily="18" charset="0"/>
              </a:rPr>
              <a:t>GROS </a:t>
            </a:r>
            <a:r>
              <a:rPr lang="fr-FR" sz="900" dirty="0">
                <a:latin typeface="Times New Roman" panose="02020603050405020304" pitchFamily="18" charset="0"/>
                <a:cs typeface="Times New Roman" panose="02020603050405020304" pitchFamily="18" charset="0"/>
              </a:rPr>
              <a:t>Valérie,  	Directrice de recherche,		</a:t>
            </a:r>
            <a:r>
              <a:rPr lang="en-US" sz="900" dirty="0" err="1">
                <a:latin typeface="Times New Roman" panose="02020603050405020304" pitchFamily="18" charset="0"/>
                <a:cs typeface="Times New Roman" panose="02020603050405020304" pitchFamily="18" charset="0"/>
              </a:rPr>
              <a:t>Laboratoire</a:t>
            </a:r>
            <a:r>
              <a:rPr lang="en-US" sz="900" dirty="0">
                <a:latin typeface="Times New Roman" panose="02020603050405020304" pitchFamily="18" charset="0"/>
                <a:cs typeface="Times New Roman" panose="02020603050405020304" pitchFamily="18" charset="0"/>
              </a:rPr>
              <a:t> des Sciences du </a:t>
            </a:r>
            <a:r>
              <a:rPr lang="en-US" sz="900" dirty="0" err="1">
                <a:latin typeface="Times New Roman" panose="02020603050405020304" pitchFamily="18" charset="0"/>
                <a:cs typeface="Times New Roman" panose="02020603050405020304" pitchFamily="18" charset="0"/>
              </a:rPr>
              <a:t>Climat</a:t>
            </a:r>
            <a:r>
              <a:rPr lang="en-US" sz="900" dirty="0">
                <a:latin typeface="Times New Roman" panose="02020603050405020304" pitchFamily="18" charset="0"/>
                <a:cs typeface="Times New Roman" panose="02020603050405020304" pitchFamily="18" charset="0"/>
              </a:rPr>
              <a:t> et de </a:t>
            </a:r>
            <a:r>
              <a:rPr lang="en-US" sz="900" dirty="0" err="1">
                <a:latin typeface="Times New Roman" panose="02020603050405020304" pitchFamily="18" charset="0"/>
                <a:cs typeface="Times New Roman" panose="02020603050405020304" pitchFamily="18" charset="0"/>
              </a:rPr>
              <a:t>l’Environnement</a:t>
            </a:r>
            <a:endParaRPr lang="en-US" sz="900" dirty="0">
              <a:latin typeface="Times New Roman" panose="02020603050405020304" pitchFamily="18" charset="0"/>
              <a:cs typeface="Times New Roman" panose="02020603050405020304" pitchFamily="18" charset="0"/>
            </a:endParaRPr>
          </a:p>
          <a:p>
            <a:pPr>
              <a:tabLst>
                <a:tab pos="1346200" algn="l"/>
                <a:tab pos="3049588" algn="l"/>
              </a:tabLst>
            </a:pPr>
            <a:r>
              <a:rPr lang="fr-FR" sz="900" dirty="0">
                <a:latin typeface="Times New Roman" panose="02020603050405020304" pitchFamily="18" charset="0"/>
                <a:cs typeface="Times New Roman" panose="02020603050405020304" pitchFamily="18" charset="0"/>
              </a:rPr>
              <a:t>Examinatrice	 </a:t>
            </a:r>
            <a:r>
              <a:rPr lang="fr-FR" sz="900" cap="all" dirty="0">
                <a:latin typeface="Times New Roman" panose="02020603050405020304" pitchFamily="18" charset="0"/>
                <a:cs typeface="Times New Roman" panose="02020603050405020304" pitchFamily="18" charset="0"/>
              </a:rPr>
              <a:t>BORBON </a:t>
            </a:r>
            <a:r>
              <a:rPr lang="fr-FR" sz="900" dirty="0">
                <a:latin typeface="Times New Roman" panose="02020603050405020304" pitchFamily="18" charset="0"/>
                <a:cs typeface="Times New Roman" panose="02020603050405020304" pitchFamily="18" charset="0"/>
              </a:rPr>
              <a:t>Agnès,  	Directrice de recherche,		Laboratoire de Météorologie Physique, </a:t>
            </a:r>
            <a:r>
              <a:rPr lang="fr-FR" sz="900" dirty="0" err="1">
                <a:latin typeface="Times New Roman" panose="02020603050405020304" pitchFamily="18" charset="0"/>
                <a:cs typeface="Times New Roman" panose="02020603050405020304" pitchFamily="18" charset="0"/>
              </a:rPr>
              <a:t>LaMP</a:t>
            </a:r>
            <a:r>
              <a:rPr lang="fr-FR" sz="900" dirty="0">
                <a:latin typeface="Times New Roman" panose="02020603050405020304" pitchFamily="18" charset="0"/>
                <a:cs typeface="Times New Roman" panose="02020603050405020304" pitchFamily="18" charset="0"/>
              </a:rPr>
              <a:t>-UMR 6016, Université 					</a:t>
            </a:r>
            <a:r>
              <a:rPr lang="fr-FR" sz="900" dirty="0" err="1">
                <a:latin typeface="Times New Roman" panose="02020603050405020304" pitchFamily="18" charset="0"/>
                <a:cs typeface="Times New Roman" panose="02020603050405020304" pitchFamily="18" charset="0"/>
              </a:rPr>
              <a:t>Clemont</a:t>
            </a:r>
            <a:r>
              <a:rPr lang="fr-FR" sz="900" dirty="0">
                <a:latin typeface="Times New Roman" panose="02020603050405020304" pitchFamily="18" charset="0"/>
                <a:cs typeface="Times New Roman" panose="02020603050405020304" pitchFamily="18" charset="0"/>
              </a:rPr>
              <a:t>-Auvergne</a:t>
            </a:r>
          </a:p>
          <a:p>
            <a:pPr>
              <a:tabLst>
                <a:tab pos="1346200" algn="l"/>
                <a:tab pos="3049588" algn="l"/>
              </a:tabLst>
            </a:pPr>
            <a:r>
              <a:rPr lang="fr-FR" sz="900" dirty="0">
                <a:latin typeface="Times New Roman" panose="02020603050405020304" pitchFamily="18" charset="0"/>
                <a:cs typeface="Times New Roman" panose="02020603050405020304" pitchFamily="18" charset="0"/>
              </a:rPr>
              <a:t>Examinateur	 </a:t>
            </a:r>
            <a:r>
              <a:rPr lang="fr-FR" sz="900" cap="all" dirty="0">
                <a:latin typeface="Times New Roman" panose="02020603050405020304" pitchFamily="18" charset="0"/>
                <a:cs typeface="Times New Roman" panose="02020603050405020304" pitchFamily="18" charset="0"/>
              </a:rPr>
              <a:t>MIHALOPOULOS</a:t>
            </a:r>
            <a:r>
              <a:rPr lang="fr-FR" sz="900" dirty="0">
                <a:latin typeface="Times New Roman" panose="02020603050405020304" pitchFamily="18" charset="0"/>
                <a:cs typeface="Times New Roman" panose="02020603050405020304" pitchFamily="18" charset="0"/>
              </a:rPr>
              <a:t>  Nikos, 	Professeur,			</a:t>
            </a:r>
            <a:r>
              <a:rPr lang="en-US" sz="900" dirty="0">
                <a:latin typeface="Times New Roman" panose="02020603050405020304" pitchFamily="18" charset="0"/>
                <a:cs typeface="Times New Roman" panose="02020603050405020304" pitchFamily="18" charset="0"/>
              </a:rPr>
              <a:t>Institute for Environmental Research and Sustainable Development, 					National Observatory of Athens </a:t>
            </a:r>
            <a:endParaRPr lang="fr-FR" sz="900" dirty="0">
              <a:latin typeface="Times New Roman" panose="02020603050405020304" pitchFamily="18" charset="0"/>
              <a:cs typeface="Times New Roman" panose="02020603050405020304" pitchFamily="18" charset="0"/>
            </a:endParaRPr>
          </a:p>
          <a:p>
            <a:pPr>
              <a:tabLst>
                <a:tab pos="1346200" algn="l"/>
                <a:tab pos="3049588" algn="l"/>
              </a:tabLst>
            </a:pPr>
            <a:r>
              <a:rPr lang="fr-FR" sz="900" dirty="0">
                <a:latin typeface="Times New Roman" panose="02020603050405020304" pitchFamily="18" charset="0"/>
                <a:cs typeface="Times New Roman" panose="02020603050405020304" pitchFamily="18" charset="0"/>
              </a:rPr>
              <a:t>Co-directeur de thèse 	 </a:t>
            </a:r>
            <a:r>
              <a:rPr lang="fr-FR" sz="900" cap="all" dirty="0">
                <a:latin typeface="Times New Roman" panose="02020603050405020304" pitchFamily="18" charset="0"/>
                <a:cs typeface="Times New Roman" panose="02020603050405020304" pitchFamily="18" charset="0"/>
              </a:rPr>
              <a:t>AFIF </a:t>
            </a:r>
            <a:r>
              <a:rPr lang="fr-FR" sz="900" dirty="0">
                <a:latin typeface="Times New Roman" panose="02020603050405020304" pitchFamily="18" charset="0"/>
                <a:cs typeface="Times New Roman" panose="02020603050405020304" pitchFamily="18" charset="0"/>
              </a:rPr>
              <a:t>Charbel,  	Professeur,			Saint Joseph </a:t>
            </a:r>
            <a:r>
              <a:rPr lang="fr-FR" sz="900" dirty="0" err="1">
                <a:latin typeface="Times New Roman" panose="02020603050405020304" pitchFamily="18" charset="0"/>
                <a:cs typeface="Times New Roman" panose="02020603050405020304" pitchFamily="18" charset="0"/>
              </a:rPr>
              <a:t>University</a:t>
            </a:r>
            <a:r>
              <a:rPr lang="fr-FR" sz="900" dirty="0">
                <a:latin typeface="Times New Roman" panose="02020603050405020304" pitchFamily="18" charset="0"/>
                <a:cs typeface="Times New Roman" panose="02020603050405020304" pitchFamily="18" charset="0"/>
              </a:rPr>
              <a:t>, Lebanon </a:t>
            </a:r>
          </a:p>
          <a:p>
            <a:pPr>
              <a:tabLst>
                <a:tab pos="1346200" algn="l"/>
                <a:tab pos="3049588" algn="l"/>
              </a:tabLst>
            </a:pPr>
            <a:r>
              <a:rPr lang="fr-FR" sz="900" dirty="0">
                <a:latin typeface="Times New Roman" panose="02020603050405020304" pitchFamily="18" charset="0"/>
                <a:cs typeface="Times New Roman" panose="02020603050405020304" pitchFamily="18" charset="0"/>
              </a:rPr>
              <a:t>Directeur de thèse	 </a:t>
            </a:r>
            <a:r>
              <a:rPr lang="fr-FR" sz="900" cap="all" dirty="0">
                <a:latin typeface="Times New Roman" panose="02020603050405020304" pitchFamily="18" charset="0"/>
                <a:cs typeface="Times New Roman" panose="02020603050405020304" pitchFamily="18" charset="0"/>
              </a:rPr>
              <a:t>SAUVAGE </a:t>
            </a:r>
            <a:r>
              <a:rPr lang="fr-FR" sz="900" dirty="0">
                <a:latin typeface="Times New Roman" panose="02020603050405020304" pitchFamily="18" charset="0"/>
                <a:cs typeface="Times New Roman" panose="02020603050405020304" pitchFamily="18" charset="0"/>
              </a:rPr>
              <a:t>Stéphane,  	Professeur,			CERI EE / IMT Nord Europe </a:t>
            </a:r>
          </a:p>
          <a:p>
            <a:pPr>
              <a:tabLst>
                <a:tab pos="1346200" algn="l"/>
                <a:tab pos="3049588" algn="l"/>
              </a:tabLst>
            </a:pPr>
            <a:r>
              <a:rPr lang="fr-FR" sz="900" dirty="0">
                <a:latin typeface="Times New Roman" panose="02020603050405020304" pitchFamily="18" charset="0"/>
                <a:cs typeface="Times New Roman" panose="02020603050405020304" pitchFamily="18" charset="0"/>
              </a:rPr>
              <a:t>Directeur de thèse 	 </a:t>
            </a:r>
            <a:r>
              <a:rPr lang="fr-FR" sz="900" cap="all" dirty="0">
                <a:latin typeface="Times New Roman" panose="02020603050405020304" pitchFamily="18" charset="0"/>
                <a:cs typeface="Times New Roman" panose="02020603050405020304" pitchFamily="18" charset="0"/>
              </a:rPr>
              <a:t>SCIARE </a:t>
            </a:r>
            <a:r>
              <a:rPr lang="fr-FR" sz="900" dirty="0">
                <a:latin typeface="Times New Roman" panose="02020603050405020304" pitchFamily="18" charset="0"/>
                <a:cs typeface="Times New Roman" panose="02020603050405020304" pitchFamily="18" charset="0"/>
              </a:rPr>
              <a:t>Jean, 	Professeur,			</a:t>
            </a:r>
            <a:r>
              <a:rPr lang="en-US" sz="900" dirty="0">
                <a:latin typeface="Times New Roman" panose="02020603050405020304" pitchFamily="18" charset="0"/>
                <a:cs typeface="Times New Roman" panose="02020603050405020304" pitchFamily="18" charset="0"/>
              </a:rPr>
              <a:t>Climate and Atmosphere Research Center (CARE-C), The Cyprus Institute </a:t>
            </a:r>
            <a:endParaRPr lang="fr-FR" sz="900" dirty="0">
              <a:latin typeface="Times New Roman" panose="02020603050405020304" pitchFamily="18" charset="0"/>
              <a:cs typeface="Times New Roman" panose="02020603050405020304" pitchFamily="18" charset="0"/>
            </a:endParaRPr>
          </a:p>
          <a:p>
            <a:pPr>
              <a:tabLst>
                <a:tab pos="1346200" algn="l"/>
                <a:tab pos="3049588" algn="l"/>
              </a:tabLst>
            </a:pPr>
            <a:endParaRPr lang="fr-FR" sz="1000" b="1" dirty="0">
              <a:solidFill>
                <a:srgbClr val="00B0F0"/>
              </a:solidFill>
              <a:latin typeface="Times New Roman" panose="02020603050405020304" pitchFamily="18" charset="0"/>
              <a:cs typeface="Times New Roman" panose="02020603050405020304" pitchFamily="18" charset="0"/>
            </a:endParaRPr>
          </a:p>
          <a:p>
            <a:pPr>
              <a:tabLst>
                <a:tab pos="1346200" algn="l"/>
                <a:tab pos="3049588" algn="l"/>
              </a:tabLst>
            </a:pPr>
            <a:r>
              <a:rPr lang="fr-FR" sz="1000" b="1" dirty="0">
                <a:solidFill>
                  <a:srgbClr val="00B0F0"/>
                </a:solidFill>
                <a:latin typeface="Times New Roman" panose="02020603050405020304" pitchFamily="18" charset="0"/>
                <a:cs typeface="Times New Roman" panose="02020603050405020304" pitchFamily="18" charset="0"/>
              </a:rPr>
              <a:t>R</a:t>
            </a:r>
            <a:r>
              <a:rPr lang="fr-FR" altLang="zh-CN" sz="1000" b="1" dirty="0">
                <a:solidFill>
                  <a:srgbClr val="00B0F0"/>
                </a:solidFill>
                <a:latin typeface="Times New Roman" panose="02020603050405020304" pitchFamily="18" charset="0"/>
                <a:ea typeface="Droid Sans Fallback"/>
                <a:cs typeface="Times New Roman" panose="02020603050405020304" pitchFamily="18" charset="0"/>
              </a:rPr>
              <a:t>ésumé</a:t>
            </a:r>
            <a:endParaRPr lang="fr-FR" altLang="zh-CN" sz="800" b="1" dirty="0">
              <a:solidFill>
                <a:srgbClr val="00B0F0"/>
              </a:solidFill>
              <a:latin typeface="Times New Roman" panose="02020603050405020304" pitchFamily="18" charset="0"/>
              <a:ea typeface="Droid Sans Fallback"/>
              <a:cs typeface="Times New Roman" panose="02020603050405020304" pitchFamily="18" charset="0"/>
            </a:endParaRPr>
          </a:p>
          <a:p>
            <a:pPr algn="just"/>
            <a:r>
              <a:rPr lang="fr-FR" sz="750" dirty="0">
                <a:latin typeface="Times New Roman" panose="02020603050405020304" pitchFamily="18" charset="0"/>
                <a:cs typeface="Times New Roman" panose="02020603050405020304" pitchFamily="18" charset="0"/>
              </a:rPr>
              <a:t>Les aérosols atmosphériques et les gaz réactifs ont des impacts majeurs (mais encore mal quantifiés) sur la santé humaine, les écosystèmes et le climat, à l'échelle locale comme régionale. Les aérosols comprennent diverses particules de taille, de composition chimique et de propriétés physiques différentes. Ils peuvent être directement émis dans l’atmosphère (source primaire) ou provenir de la conversion de gaz-particules (formation secondaire). Les gaz réactifs, sous forme de COV (Composés Organiques Volatils), jouent un rôle crucial dans la chimie atmosphérique et agissent comme précurseurs de l'ozone et des aérosols organiques secondaires. La région de la Méditerranée orientale, un « hotspot » mondial reconnu pour ses épisodes graves de pollution atmosphérique, manque d’une compréhension globale des sources et des processus de vieillissement physico-chimique liés aux aérosols atmosphériques et aux gaz précurseurs, en particulier dans les zones urbaines. Par conséquent, il existe un besoin urgent de réaliser des études approfondies dans les villes de cette région afin de définir des stratégies efficaces de réduction de leurs émissions. Ce travail de recherche se concentre sur deux capitales contrastées de la Méditerranée orientale : Nicosie (Chypre) et Le Caire (Égypte). Ces deux villes ont été peu étudiées et/ou présentent des lacunes importantes dans les connaissances existantes des déterminants de leur pollution atmosphérique. Une campagne de mesure continue de 6 mois a été réalisée sur un site urbain de Nicosie, ce qui a permis une caractérisation très détaillée de la composition des aérosols submicroniques (PM1) à différentes échelles de temps (de l’heure à la saison). Une déconvolution détaillée (résolue dans le temps) des sources de la fraction carbonée de l'aérosol a ensuite été réalisée, mettant en évidence la contribution majeure des sources de combustion telles que le trafic et la combustion de biomasse. Elle a également révélé une contribution étonnamment élevée de pollution transportée à longue distance en provenance du Moyen-Orient, issue principalement de sources de combustion fossiles. Un ensemble unique d'instruments scientifiques a été déployé dans l’agglomération du Caire au cours d'une campagne de mesure de 2 mois pour étudier les propriétés physiques et chimiques des polluants gazeux (COV) et particulaires (PM1), avec une attention particulière concernant leurs sources, en utilisant différentes techniques complémentaires de déconvolution de leurs sources. Bien qu’un bon nombre des sources identifiées (par exemple le trafic) corresponde à ce qui est généralement attendu dans une mégapole, la présence continue de poussières terrigènes ainsi que le brûlage à l'air libre de biomasse et des déchets sont apparus comme des sources de pollution majeures supplémentaires et quelque peu inattendues. Notamment, notre étude indique que la formation du brouillard de pollution urbaine au-dessus du Caire résulte de la contribution combinée d'espèces inorganiques semi-volatiles dans la fraction aérosol submicronique et de poussières terrigènes dans la fraction aérosol </a:t>
            </a:r>
            <a:r>
              <a:rPr lang="fr-FR" sz="750" dirty="0" err="1">
                <a:latin typeface="Times New Roman" panose="02020603050405020304" pitchFamily="18" charset="0"/>
                <a:cs typeface="Times New Roman" panose="02020603050405020304" pitchFamily="18" charset="0"/>
              </a:rPr>
              <a:t>supermicronique</a:t>
            </a:r>
            <a:r>
              <a:rPr lang="fr-FR" sz="750" dirty="0">
                <a:latin typeface="Times New Roman" panose="02020603050405020304" pitchFamily="18" charset="0"/>
                <a:cs typeface="Times New Roman" panose="02020603050405020304" pitchFamily="18" charset="0"/>
              </a:rPr>
              <a:t>, ce qui porte à un niveau de complexité encore plus élevé la quantification des impacts des aérosols du Cairo sur la santé et le climat régional. Dans l’ensemble, cette étude offre de nouvelles informations précieuses sur la composition atmosphérique et les sources de polluants atmosphériques dans divers environnements urbains de la Méditerranée orientale. En outre, elle établit un point de référence robuste pour les futures études de répartition des sources dans la région, ainsi que des résultats tangibles sur lesquels les autorités locales peuvent s'appuyer pour diminuer leurs émissions de polluants.</a:t>
            </a:r>
            <a:endParaRPr lang="fr-FR" altLang="zh-CN" sz="750" b="1" dirty="0">
              <a:solidFill>
                <a:srgbClr val="FF0000"/>
              </a:solidFill>
              <a:latin typeface="Times New Roman" panose="02020603050405020304" pitchFamily="18" charset="0"/>
              <a:cs typeface="Times New Roman" panose="02020603050405020304" pitchFamily="18" charset="0"/>
            </a:endParaRPr>
          </a:p>
        </p:txBody>
      </p:sp>
      <p:sp>
        <p:nvSpPr>
          <p:cNvPr id="7" name="Titre 6"/>
          <p:cNvSpPr>
            <a:spLocks noGrp="1"/>
          </p:cNvSpPr>
          <p:nvPr>
            <p:ph type="title"/>
          </p:nvPr>
        </p:nvSpPr>
        <p:spPr bwMode="gray">
          <a:xfrm>
            <a:off x="3066929" y="25151"/>
            <a:ext cx="3528218" cy="908720"/>
          </a:xfrm>
        </p:spPr>
        <p:txBody>
          <a:bodyPr anchor="ctr"/>
          <a:lstStyle/>
          <a:p>
            <a:pPr algn="ctr">
              <a:defRPr/>
            </a:pPr>
            <a:r>
              <a:rPr lang="fr-FR" sz="2000" dirty="0"/>
              <a:t>AVIS de </a:t>
            </a:r>
            <a:br>
              <a:rPr lang="fr-FR" sz="2000" dirty="0"/>
            </a:br>
            <a:r>
              <a:rPr lang="fr-FR" sz="2000" dirty="0"/>
              <a:t>Soutenance de thèse</a:t>
            </a:r>
            <a:endParaRPr lang="fr-FR" sz="2000" dirty="0">
              <a:latin typeface="Times New Roman" panose="02020603050405020304" pitchFamily="18" charset="0"/>
              <a:cs typeface="Times New Roman" panose="02020603050405020304" pitchFamily="18" charset="0"/>
            </a:endParaRPr>
          </a:p>
        </p:txBody>
      </p:sp>
      <p:sp>
        <p:nvSpPr>
          <p:cNvPr id="6" name="AutoShape 3"/>
          <p:cNvSpPr>
            <a:spLocks noChangeAspect="1" noChangeArrowheads="1" noTextEdit="1"/>
          </p:cNvSpPr>
          <p:nvPr/>
        </p:nvSpPr>
        <p:spPr bwMode="auto">
          <a:xfrm>
            <a:off x="7775372" y="196936"/>
            <a:ext cx="576263"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FR"/>
          </a:p>
        </p:txBody>
      </p:sp>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3721" y="109361"/>
            <a:ext cx="704217" cy="704217"/>
          </a:xfrm>
          <a:prstGeom prst="rect">
            <a:avLst/>
          </a:prstGeom>
        </p:spPr>
      </p:pic>
      <p:pic>
        <p:nvPicPr>
          <p:cNvPr id="5" name="Imag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69623" y="141839"/>
            <a:ext cx="1509854" cy="639260"/>
          </a:xfrm>
          <a:prstGeom prst="rect">
            <a:avLst/>
          </a:prstGeom>
          <a:solidFill>
            <a:schemeClr val="bg1"/>
          </a:solidFill>
        </p:spPr>
      </p:pic>
      <p:pic>
        <p:nvPicPr>
          <p:cNvPr id="3" name="Image 2">
            <a:extLst>
              <a:ext uri="{FF2B5EF4-FFF2-40B4-BE49-F238E27FC236}">
                <a16:creationId xmlns:a16="http://schemas.microsoft.com/office/drawing/2014/main" id="{18EC692A-FE79-4E50-BA2E-6089C4313ECE}"/>
              </a:ext>
            </a:extLst>
          </p:cNvPr>
          <p:cNvPicPr>
            <a:picLocks noChangeAspect="1"/>
          </p:cNvPicPr>
          <p:nvPr/>
        </p:nvPicPr>
        <p:blipFill>
          <a:blip r:embed="rId5"/>
          <a:stretch>
            <a:fillRect/>
          </a:stretch>
        </p:blipFill>
        <p:spPr>
          <a:xfrm>
            <a:off x="1298972" y="121900"/>
            <a:ext cx="1937340" cy="659199"/>
          </a:xfrm>
          <a:prstGeom prst="rect">
            <a:avLst/>
          </a:prstGeom>
        </p:spPr>
      </p:pic>
    </p:spTree>
    <p:extLst>
      <p:ext uri="{BB962C8B-B14F-4D97-AF65-F5344CB8AC3E}">
        <p14:creationId xmlns:p14="http://schemas.microsoft.com/office/powerpoint/2010/main" val="3299004394"/>
      </p:ext>
    </p:extLst>
  </p:cSld>
  <p:clrMapOvr>
    <a:masterClrMapping/>
  </p:clrMapOvr>
</p:sld>
</file>

<file path=ppt/theme/theme1.xml><?xml version="1.0" encoding="utf-8"?>
<a:theme xmlns:a="http://schemas.openxmlformats.org/drawingml/2006/main" name="IMT Atlantique">
  <a:themeElements>
    <a:clrScheme name="PPT IMT LILL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4528</TotalTime>
  <Words>959</Words>
  <Application>Microsoft Office PowerPoint</Application>
  <PresentationFormat>Affichage à l'écran (4:3)</PresentationFormat>
  <Paragraphs>31</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582</cp:revision>
  <cp:lastPrinted>2023-12-11T15:24:24Z</cp:lastPrinted>
  <dcterms:created xsi:type="dcterms:W3CDTF">2017-02-14T10:24:51Z</dcterms:created>
  <dcterms:modified xsi:type="dcterms:W3CDTF">2023-12-14T18:17:29Z</dcterms:modified>
</cp:coreProperties>
</file>