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160">
          <p15:clr>
            <a:srgbClr val="A4A3A4"/>
          </p15:clr>
        </p15:guide>
        <p15:guide id="2" orient="horz" pos="935" userDrawn="1">
          <p15:clr>
            <a:srgbClr val="A4A3A4"/>
          </p15:clr>
        </p15:guide>
        <p15:guide id="4" orient="horz" pos="3818">
          <p15:clr>
            <a:srgbClr val="A4A3A4"/>
          </p15:clr>
        </p15:guide>
        <p15:guide id="5" orient="horz" pos="3657">
          <p15:clr>
            <a:srgbClr val="A4A3A4"/>
          </p15:clr>
        </p15:guide>
        <p15:guide id="6" orient="horz" pos="4148">
          <p15:clr>
            <a:srgbClr val="A4A3A4"/>
          </p15:clr>
        </p15:guide>
        <p15:guide id="7" pos="2880">
          <p15:clr>
            <a:srgbClr val="A4A3A4"/>
          </p15:clr>
        </p15:guide>
        <p15:guide id="8" pos="389">
          <p15:clr>
            <a:srgbClr val="A4A3A4"/>
          </p15:clr>
        </p15:guide>
        <p15:guide id="9" pos="5605">
          <p15:clr>
            <a:srgbClr val="A4A3A4"/>
          </p15:clr>
        </p15:guide>
        <p15:guide id="10" pos="5380">
          <p15:clr>
            <a:srgbClr val="A4A3A4"/>
          </p15:clr>
        </p15:guide>
        <p15:guide id="11" pos="3455">
          <p15:clr>
            <a:srgbClr val="A4A3A4"/>
          </p15:clr>
        </p15:guide>
        <p15:guide id="12" pos="3689">
          <p15:clr>
            <a:srgbClr val="A4A3A4"/>
          </p15:clr>
        </p15:guide>
        <p15:guide id="13" pos="20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3671" autoAdjust="0"/>
  </p:normalViewPr>
  <p:slideViewPr>
    <p:cSldViewPr showGuides="1">
      <p:cViewPr varScale="1">
        <p:scale>
          <a:sx n="98" d="100"/>
          <a:sy n="98" d="100"/>
        </p:scale>
        <p:origin x="1812" y="72"/>
      </p:cViewPr>
      <p:guideLst>
        <p:guide orient="horz" pos="2160"/>
        <p:guide orient="horz" pos="935"/>
        <p:guide orient="horz" pos="3818"/>
        <p:guide orient="horz" pos="3657"/>
        <p:guide orient="horz" pos="4148"/>
        <p:guide pos="2880"/>
        <p:guide pos="389"/>
        <p:guide pos="5605"/>
        <p:guide pos="5380"/>
        <p:guide pos="3455"/>
        <p:guide pos="3689"/>
        <p:guide pos="201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11/12/2023</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11/12/2023</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014462" cy="4392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7538" y="1512888"/>
            <a:ext cx="7899400" cy="3976687"/>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11/12/2023</a:t>
            </a:fld>
            <a:endParaRPr lang="fr-FR" dirty="0"/>
          </a:p>
        </p:txBody>
      </p:sp>
      <p:sp>
        <p:nvSpPr>
          <p:cNvPr id="11" name="Espace réservé du pied de page 10"/>
          <p:cNvSpPr>
            <a:spLocks noGrp="1"/>
          </p:cNvSpPr>
          <p:nvPr>
            <p:ph type="ftr" sz="quarter" idx="11"/>
          </p:nvPr>
        </p:nvSpPr>
        <p:spPr>
          <a:xfrm>
            <a:off x="1778000" y="6061075"/>
            <a:ext cx="5588000" cy="360000"/>
          </a:xfrm>
          <a:prstGeom prst="rect">
            <a:avLst/>
          </a:prstGeom>
        </p:spPr>
        <p:txBody>
          <a:bodyPr/>
          <a:lstStyle/>
          <a:p>
            <a:pPr algn="r"/>
            <a:r>
              <a:rPr lang="fr-FR"/>
              <a:t>PREV. FORMATION Ci²/FabLab</a:t>
            </a:r>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bwMode="gray">
          <a:xfrm>
            <a:off x="0" y="0"/>
            <a:ext cx="9144000" cy="917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bwMode="gray">
          <a:xfrm>
            <a:off x="-1" y="6669360"/>
            <a:ext cx="265114" cy="180000"/>
          </a:xfrm>
          <a:prstGeom prst="rect">
            <a:avLst/>
          </a:prstGeom>
        </p:spPr>
        <p:txBody>
          <a:bodyPr vert="horz" lIns="0" tIns="0" rIns="0" bIns="0" rtlCol="0" anchor="ctr" anchorCtr="0">
            <a:noAutofit/>
          </a:bodyPr>
          <a:lstStyle>
            <a:lvl1pPr algn="ctr">
              <a:defRPr sz="100">
                <a:solidFill>
                  <a:schemeClr val="bg1">
                    <a:alpha val="0"/>
                  </a:schemeClr>
                </a:solidFill>
              </a:defRPr>
            </a:lvl1pPr>
          </a:lstStyle>
          <a:p>
            <a:fld id="{5CAEB4E5-C765-477B-B7A4-4C9D6B09141A}" type="datetime1">
              <a:rPr lang="fr-FR" smtClean="0"/>
              <a:pPr/>
              <a:t>11/12/2023</a:t>
            </a:fld>
            <a:endParaRPr lang="fr-FR" dirty="0"/>
          </a:p>
        </p:txBody>
      </p:sp>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841" y="114219"/>
            <a:ext cx="1014181" cy="68913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00"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00"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00" rtl="0" eaLnBrk="1" latinLnBrk="0" hangingPunct="1">
        <a:lnSpc>
          <a:spcPct val="100000"/>
        </a:lnSpc>
        <a:spcBef>
          <a:spcPts val="0"/>
        </a:spcBef>
        <a:spcAft>
          <a:spcPts val="0"/>
        </a:spcAft>
        <a:buSzPct val="25000"/>
        <a:buFontTx/>
        <a:buNone/>
        <a:defRPr sz="1000" kern="1200" cap="none">
          <a:solidFill>
            <a:schemeClr val="tx1"/>
          </a:solidFill>
          <a:latin typeface="+mn-lt"/>
          <a:ea typeface="+mn-ea"/>
          <a:cs typeface="+mn-cs"/>
        </a:defRPr>
      </a:lvl3pPr>
      <a:lvl4pPr marL="1714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4pPr>
      <a:lvl5pPr marL="3619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mt-nord-europe-fr.zoom.us/j/9992994039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0" y="0"/>
            <a:ext cx="9144000" cy="6894195"/>
          </a:xfrm>
          <a:prstGeom prst="rect">
            <a:avLst/>
          </a:prstGeom>
          <a:noFill/>
          <a:ln>
            <a:noFill/>
          </a:ln>
          <a:effectLst/>
          <a:ex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Laboratoires d’accueil : </a:t>
            </a:r>
            <a:r>
              <a:rPr lang="fr-FR" altLang="zh-CN" sz="1000" dirty="0">
                <a:latin typeface="Times New Roman" panose="02020603050405020304" pitchFamily="18" charset="0"/>
                <a:ea typeface="Droid Sans Fallback"/>
                <a:cs typeface="Times New Roman" panose="02020603050405020304" pitchFamily="18" charset="0"/>
              </a:rPr>
              <a:t>CERI EE, </a:t>
            </a:r>
            <a:r>
              <a:rPr lang="fr-FR" sz="1000" dirty="0">
                <a:latin typeface="Times New Roman" panose="02020603050405020304" pitchFamily="18" charset="0"/>
                <a:cs typeface="Times New Roman" panose="02020603050405020304" pitchFamily="18" charset="0"/>
              </a:rPr>
              <a:t>IMT Nord Europe et Unité MIV-ASUR, INERIS</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a:t>
            </a:r>
            <a:r>
              <a:rPr lang="fr-FR" sz="1000" dirty="0" err="1">
                <a:latin typeface="Times New Roman" panose="02020603050405020304" pitchFamily="18" charset="0"/>
                <a:cs typeface="Times New Roman" panose="02020603050405020304" pitchFamily="18" charset="0"/>
              </a:rPr>
              <a:t>ULille</a:t>
            </a:r>
            <a:r>
              <a:rPr lang="fr-FR" sz="1000" dirty="0">
                <a:latin typeface="Times New Roman" panose="02020603050405020304" pitchFamily="18" charset="0"/>
                <a:cs typeface="Times New Roman" panose="02020603050405020304" pitchFamily="18" charset="0"/>
              </a:rPr>
              <a:t>, Centrale Lille Institut, IMT Nord Europe)</a:t>
            </a:r>
          </a:p>
          <a:p>
            <a:pPr lvl="0" eaLnBrk="0" fontAlgn="base" hangingPunct="0">
              <a:spcBef>
                <a:spcPct val="0"/>
              </a:spcBef>
              <a:spcAft>
                <a:spcPct val="0"/>
              </a:spcAft>
            </a:pPr>
            <a:endParaRPr lang="fr-FR" altLang="zh-CN" sz="6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DOCTEURE</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altLang="zh-CN" sz="1000" dirty="0">
                <a:latin typeface="Times New Roman" panose="02020603050405020304" pitchFamily="18" charset="0"/>
                <a:ea typeface="Droid Sans Fallback"/>
                <a:cs typeface="Times New Roman" panose="02020603050405020304" pitchFamily="18" charset="0"/>
              </a:rPr>
              <a:t>en </a:t>
            </a:r>
            <a:r>
              <a:rPr lang="fr-FR" sz="1000" dirty="0">
                <a:latin typeface="Times New Roman" panose="02020603050405020304" pitchFamily="18" charset="0"/>
                <a:cs typeface="Times New Roman" panose="02020603050405020304" pitchFamily="18" charset="0"/>
              </a:rPr>
              <a:t>Terre, enveloppes fluides </a:t>
            </a:r>
          </a:p>
          <a:p>
            <a:pPr lvl="0" algn="ctr" eaLnBrk="0" fontAlgn="base" hangingPunct="0">
              <a:spcBef>
                <a:spcPct val="0"/>
              </a:spcBef>
              <a:spcAft>
                <a:spcPct val="0"/>
              </a:spcAft>
            </a:pPr>
            <a:r>
              <a:rPr lang="fr-FR" altLang="zh-CN" sz="600" dirty="0">
                <a:ea typeface="Droid Sans Fallback"/>
                <a:cs typeface="Arial" panose="020B0604020202020204" pitchFamily="34" charset="0"/>
              </a:rPr>
              <a:t>par</a:t>
            </a:r>
            <a:endParaRPr lang="fr-FR" sz="1200" dirty="0">
              <a:latin typeface="Times New Roman" panose="02020603050405020304" pitchFamily="18" charset="0"/>
              <a:cs typeface="Times New Roman" panose="02020603050405020304" pitchFamily="18" charset="0"/>
            </a:endParaRPr>
          </a:p>
          <a:p>
            <a:pPr algn="ctr"/>
            <a:r>
              <a:rPr lang="fr-FR" b="1" dirty="0">
                <a:latin typeface="Times New Roman" panose="02020603050405020304" pitchFamily="18" charset="0"/>
                <a:cs typeface="Times New Roman" panose="02020603050405020304" pitchFamily="18" charset="0"/>
              </a:rPr>
              <a:t>CHEBAICHEB Hasna</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ea typeface="Droid Sans Fallback"/>
                <a:cs typeface="Arial" panose="020B0604020202020204" pitchFamily="34" charset="0"/>
              </a:rPr>
              <a:t>OCTORAT de l’UNIVERSITÉ DE LILLE DÉLIVRÉ PAR 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r>
              <a:rPr lang="fr-FR" sz="1200" b="1" i="1" dirty="0">
                <a:latin typeface="Times New Roman" panose="02020603050405020304" pitchFamily="18" charset="0"/>
                <a:cs typeface="Times New Roman" panose="02020603050405020304" pitchFamily="18" charset="0"/>
              </a:rPr>
              <a:t>Etude de la composition chimique des particules fines et des sources d’aérosol organique sur différents sites</a:t>
            </a:r>
          </a:p>
          <a:p>
            <a:pPr algn="ctr"/>
            <a:r>
              <a:rPr lang="fr-FR" sz="1200" b="1" i="1" dirty="0">
                <a:latin typeface="Times New Roman" panose="02020603050405020304" pitchFamily="18" charset="0"/>
                <a:cs typeface="Times New Roman" panose="02020603050405020304" pitchFamily="18" charset="0"/>
              </a:rPr>
              <a:t>en France à partir de jeux de données pluriannuels à haute résolution temporelle </a:t>
            </a:r>
            <a:r>
              <a:rPr lang="en-US" sz="1150" b="1" dirty="0">
                <a:solidFill>
                  <a:srgbClr val="0070C0"/>
                </a:solidFill>
                <a:latin typeface="Times New Roman" panose="02020603050405020304" pitchFamily="18" charset="0"/>
                <a:cs typeface="Times New Roman" panose="02020603050405020304" pitchFamily="18" charset="0"/>
              </a:rPr>
              <a:t>	</a:t>
            </a:r>
          </a:p>
          <a:p>
            <a:pPr algn="ctr"/>
            <a:r>
              <a:rPr lang="en-US" sz="1200" b="1" i="1" dirty="0">
                <a:solidFill>
                  <a:srgbClr val="0070C0"/>
                </a:solidFill>
                <a:latin typeface="Times New Roman" panose="02020603050405020304" pitchFamily="18" charset="0"/>
                <a:cs typeface="Times New Roman" panose="02020603050405020304" pitchFamily="18" charset="0"/>
              </a:rPr>
              <a:t>S</a:t>
            </a:r>
            <a:r>
              <a:rPr lang="fr-FR" altLang="zh-CN" sz="1200" b="1" i="1" dirty="0" err="1">
                <a:solidFill>
                  <a:srgbClr val="0070C0"/>
                </a:solidFill>
                <a:latin typeface="Times New Roman" panose="02020603050405020304" pitchFamily="18" charset="0"/>
                <a:ea typeface="Droid Sans Fallback"/>
                <a:cs typeface="Times New Roman" panose="02020603050405020304" pitchFamily="18" charset="0"/>
              </a:rPr>
              <a:t>outenance</a:t>
            </a:r>
            <a:r>
              <a:rPr lang="fr-FR" altLang="zh-CN" sz="1200" b="1" i="1" dirty="0">
                <a:solidFill>
                  <a:srgbClr val="0070C0"/>
                </a:solidFill>
                <a:latin typeface="Times New Roman" panose="02020603050405020304" pitchFamily="18" charset="0"/>
                <a:ea typeface="Droid Sans Fallback"/>
                <a:cs typeface="Times New Roman" panose="02020603050405020304" pitchFamily="18" charset="0"/>
              </a:rPr>
              <a:t> prévue le </a:t>
            </a:r>
            <a:r>
              <a:rPr lang="fr-FR" sz="1200" b="1" i="1" dirty="0">
                <a:solidFill>
                  <a:srgbClr val="0070C0"/>
                </a:solidFill>
                <a:latin typeface="Times New Roman" panose="02020603050405020304" pitchFamily="18" charset="0"/>
                <a:cs typeface="Times New Roman" panose="02020603050405020304" pitchFamily="18" charset="0"/>
              </a:rPr>
              <a:t>mardi 19 décembre 2023 à 14h00</a:t>
            </a:r>
            <a:br>
              <a:rPr lang="fr-FR" sz="1200" b="1" dirty="0">
                <a:solidFill>
                  <a:srgbClr val="0070C0"/>
                </a:solidFill>
                <a:latin typeface="Times New Roman" panose="02020603050405020304" pitchFamily="18" charset="0"/>
                <a:cs typeface="Times New Roman" panose="02020603050405020304" pitchFamily="18" charset="0"/>
              </a:rPr>
            </a:br>
            <a:r>
              <a:rPr lang="fr-FR" sz="1200" b="1" dirty="0">
                <a:solidFill>
                  <a:srgbClr val="0070C0"/>
                </a:solidFill>
                <a:latin typeface="Times New Roman" panose="02020603050405020304" pitchFamily="18" charset="0"/>
                <a:cs typeface="Times New Roman" panose="02020603050405020304" pitchFamily="18" charset="0"/>
              </a:rPr>
              <a:t>Lieu :   IMT Nord Europe, Bâtiment Laplace  - Salle : </a:t>
            </a:r>
            <a:r>
              <a:rPr lang="fr-FR" sz="1200" b="1" dirty="0" err="1">
                <a:solidFill>
                  <a:srgbClr val="0070C0"/>
                </a:solidFill>
                <a:latin typeface="Times New Roman" panose="02020603050405020304" pitchFamily="18" charset="0"/>
                <a:cs typeface="Times New Roman" panose="02020603050405020304" pitchFamily="18" charset="0"/>
              </a:rPr>
              <a:t>Daunesse</a:t>
            </a:r>
            <a:r>
              <a:rPr lang="fr-FR" sz="1200" b="1" dirty="0">
                <a:solidFill>
                  <a:srgbClr val="0070C0"/>
                </a:solidFill>
                <a:latin typeface="Times New Roman" panose="02020603050405020304" pitchFamily="18" charset="0"/>
                <a:cs typeface="Times New Roman" panose="02020603050405020304" pitchFamily="18" charset="0"/>
              </a:rPr>
              <a:t>  - 941 rue Charles Bourseul 59500 Douai </a:t>
            </a:r>
            <a:br>
              <a:rPr lang="fr-FR" sz="1200" b="1" dirty="0">
                <a:solidFill>
                  <a:srgbClr val="0070C0"/>
                </a:solidFill>
                <a:latin typeface="Times New Roman" panose="02020603050405020304" pitchFamily="18" charset="0"/>
                <a:cs typeface="Times New Roman" panose="02020603050405020304" pitchFamily="18" charset="0"/>
              </a:rPr>
            </a:br>
            <a:r>
              <a:rPr lang="fr-FR" sz="1200" b="1" dirty="0">
                <a:solidFill>
                  <a:srgbClr val="0070C0"/>
                </a:solidFill>
                <a:latin typeface="Times New Roman" panose="02020603050405020304" pitchFamily="18" charset="0"/>
                <a:cs typeface="Times New Roman" panose="02020603050405020304" pitchFamily="18" charset="0"/>
                <a:hlinkClick r:id="rId3"/>
              </a:rPr>
              <a:t>https://imt-nord-europe-fr.zoom.us/j/99929940394</a:t>
            </a:r>
            <a:r>
              <a:rPr lang="fr-FR" sz="1200" b="1" dirty="0">
                <a:solidFill>
                  <a:srgbClr val="0070C0"/>
                </a:solidFill>
                <a:latin typeface="Times New Roman" panose="02020603050405020304" pitchFamily="18" charset="0"/>
                <a:cs typeface="Times New Roman" panose="02020603050405020304" pitchFamily="18" charset="0"/>
              </a:rPr>
              <a:t> </a:t>
            </a:r>
          </a:p>
          <a:p>
            <a:pPr algn="ctr"/>
            <a:endParaRPr lang="fr-FR" altLang="zh-CN" sz="800" b="1" dirty="0">
              <a:latin typeface="Times New Roman" panose="02020603050405020304" pitchFamily="18" charset="0"/>
              <a:cs typeface="Times New Roman" panose="02020603050405020304" pitchFamily="18" charset="0"/>
            </a:endParaRPr>
          </a:p>
          <a:p>
            <a:pPr algn="ctr"/>
            <a:r>
              <a:rPr lang="fr-FR" altLang="zh-CN" sz="800" b="1" dirty="0">
                <a:latin typeface="Times New Roman" panose="02020603050405020304" pitchFamily="18" charset="0"/>
                <a:cs typeface="Times New Roman" panose="02020603050405020304" pitchFamily="18" charset="0"/>
              </a:rPr>
              <a:t>Devant le jury d’examen :</a:t>
            </a:r>
          </a:p>
          <a:p>
            <a:pPr algn="ctr"/>
            <a:endParaRPr lang="fr-FR" altLang="zh-CN" sz="600" dirty="0">
              <a:latin typeface="Times New Roman" panose="02020603050405020304" pitchFamily="18" charset="0"/>
              <a:cs typeface="Times New Roman" panose="02020603050405020304" pitchFamily="18" charset="0"/>
            </a:endParaRPr>
          </a:p>
          <a:p>
            <a:pPr>
              <a:tabLst>
                <a:tab pos="1346200" algn="l"/>
                <a:tab pos="3049588" algn="l"/>
              </a:tabLst>
            </a:pPr>
            <a:r>
              <a:rPr lang="fr-FR" sz="900" dirty="0">
                <a:latin typeface="Times New Roman" panose="02020603050405020304" pitchFamily="18" charset="0"/>
                <a:cs typeface="Times New Roman" panose="02020603050405020304" pitchFamily="18" charset="0"/>
              </a:rPr>
              <a:t>Président	 (désigné lors de la soutenance)</a:t>
            </a:r>
          </a:p>
          <a:p>
            <a:pPr>
              <a:tabLst>
                <a:tab pos="1346200" algn="l"/>
                <a:tab pos="3049588" algn="l"/>
              </a:tabLst>
            </a:pPr>
            <a:r>
              <a:rPr lang="fr-FR" sz="900" dirty="0">
                <a:latin typeface="Times New Roman" panose="02020603050405020304" pitchFamily="18" charset="0"/>
                <a:cs typeface="Times New Roman" panose="02020603050405020304" pitchFamily="18" charset="0"/>
              </a:rPr>
              <a:t>Rapporteuse	 D’ANNA Barbara, 		Directrice de recherche,	Laboratoire de Chimie de l’Environnement – Aix-Marseille Université </a:t>
            </a:r>
          </a:p>
          <a:p>
            <a:pPr>
              <a:tabLst>
                <a:tab pos="1346200" algn="l"/>
                <a:tab pos="3049588" algn="l"/>
              </a:tabLst>
            </a:pPr>
            <a:r>
              <a:rPr lang="fr-FR" sz="900" dirty="0">
                <a:latin typeface="Times New Roman" panose="02020603050405020304" pitchFamily="18" charset="0"/>
                <a:cs typeface="Times New Roman" panose="02020603050405020304" pitchFamily="18" charset="0"/>
              </a:rPr>
              <a:t>Rapporteur 	 </a:t>
            </a:r>
            <a:r>
              <a:rPr lang="fr-FR" sz="900" cap="all" dirty="0">
                <a:latin typeface="Times New Roman" panose="02020603050405020304" pitchFamily="18" charset="0"/>
                <a:cs typeface="Times New Roman" panose="02020603050405020304" pitchFamily="18" charset="0"/>
              </a:rPr>
              <a:t>JAFFREZO</a:t>
            </a:r>
            <a:r>
              <a:rPr lang="fr-FR" sz="900" dirty="0">
                <a:latin typeface="Times New Roman" panose="02020603050405020304" pitchFamily="18" charset="0"/>
                <a:cs typeface="Times New Roman" panose="02020603050405020304" pitchFamily="18" charset="0"/>
              </a:rPr>
              <a:t> Jean-Luc,		Directeur de recherche,	</a:t>
            </a:r>
            <a:r>
              <a:rPr lang="en-US" sz="900" dirty="0" err="1">
                <a:latin typeface="Times New Roman" panose="02020603050405020304" pitchFamily="18" charset="0"/>
                <a:cs typeface="Times New Roman" panose="02020603050405020304" pitchFamily="18" charset="0"/>
              </a:rPr>
              <a:t>Institut</a:t>
            </a:r>
            <a:r>
              <a:rPr lang="en-US" sz="900" dirty="0">
                <a:latin typeface="Times New Roman" panose="02020603050405020304" pitchFamily="18" charset="0"/>
                <a:cs typeface="Times New Roman" panose="02020603050405020304" pitchFamily="18" charset="0"/>
              </a:rPr>
              <a:t> des </a:t>
            </a:r>
            <a:r>
              <a:rPr lang="en-US" sz="900" dirty="0" err="1">
                <a:latin typeface="Times New Roman" panose="02020603050405020304" pitchFamily="18" charset="0"/>
                <a:cs typeface="Times New Roman" panose="02020603050405020304" pitchFamily="18" charset="0"/>
              </a:rPr>
              <a:t>Géosciences</a:t>
            </a:r>
            <a:r>
              <a:rPr lang="en-US" sz="900" dirty="0">
                <a:latin typeface="Times New Roman" panose="02020603050405020304" pitchFamily="18" charset="0"/>
                <a:cs typeface="Times New Roman" panose="02020603050405020304" pitchFamily="18" charset="0"/>
              </a:rPr>
              <a:t> de </a:t>
            </a:r>
            <a:r>
              <a:rPr lang="en-US" sz="900" dirty="0" err="1">
                <a:latin typeface="Times New Roman" panose="02020603050405020304" pitchFamily="18" charset="0"/>
                <a:cs typeface="Times New Roman" panose="02020603050405020304" pitchFamily="18" charset="0"/>
              </a:rPr>
              <a:t>l’Environnement</a:t>
            </a:r>
            <a:r>
              <a:rPr lang="en-US" sz="900" dirty="0">
                <a:latin typeface="Times New Roman" panose="02020603050405020304" pitchFamily="18" charset="0"/>
                <a:cs typeface="Times New Roman" panose="02020603050405020304" pitchFamily="18" charset="0"/>
              </a:rPr>
              <a:t> (IGE)</a:t>
            </a:r>
          </a:p>
          <a:p>
            <a:pPr>
              <a:tabLst>
                <a:tab pos="1346200" algn="l"/>
                <a:tab pos="3049588" algn="l"/>
              </a:tabLst>
            </a:pPr>
            <a:r>
              <a:rPr lang="fr-FR" sz="900" dirty="0">
                <a:latin typeface="Times New Roman" panose="02020603050405020304" pitchFamily="18" charset="0"/>
                <a:cs typeface="Times New Roman" panose="02020603050405020304" pitchFamily="18" charset="0"/>
              </a:rPr>
              <a:t>Examinatrice	 </a:t>
            </a:r>
            <a:r>
              <a:rPr lang="fr-FR" sz="900" cap="all" dirty="0">
                <a:latin typeface="Times New Roman" panose="02020603050405020304" pitchFamily="18" charset="0"/>
                <a:cs typeface="Times New Roman" panose="02020603050405020304" pitchFamily="18" charset="0"/>
              </a:rPr>
              <a:t>GROS</a:t>
            </a:r>
            <a:r>
              <a:rPr lang="fr-FR" sz="900" dirty="0">
                <a:latin typeface="Times New Roman" panose="02020603050405020304" pitchFamily="18" charset="0"/>
                <a:cs typeface="Times New Roman" panose="02020603050405020304" pitchFamily="18" charset="0"/>
              </a:rPr>
              <a:t> Valérie,		Directrice de recherche,	LSCE – CNRS – Université Paris Saclay</a:t>
            </a:r>
          </a:p>
          <a:p>
            <a:pPr>
              <a:tabLst>
                <a:tab pos="1346200" algn="l"/>
                <a:tab pos="3049588" algn="l"/>
              </a:tabLst>
            </a:pPr>
            <a:r>
              <a:rPr lang="fr-FR" sz="900" dirty="0">
                <a:latin typeface="Times New Roman" panose="02020603050405020304" pitchFamily="18" charset="0"/>
                <a:cs typeface="Times New Roman" panose="02020603050405020304" pitchFamily="18" charset="0"/>
              </a:rPr>
              <a:t>Examinatrice	 </a:t>
            </a:r>
            <a:r>
              <a:rPr lang="fr-FR" sz="900" cap="all" dirty="0">
                <a:latin typeface="Times New Roman" panose="02020603050405020304" pitchFamily="18" charset="0"/>
                <a:cs typeface="Times New Roman" panose="02020603050405020304" pitchFamily="18" charset="0"/>
              </a:rPr>
              <a:t>MARCHAND</a:t>
            </a:r>
            <a:r>
              <a:rPr lang="fr-FR" sz="900" dirty="0">
                <a:latin typeface="Times New Roman" panose="02020603050405020304" pitchFamily="18" charset="0"/>
                <a:cs typeface="Times New Roman" panose="02020603050405020304" pitchFamily="18" charset="0"/>
              </a:rPr>
              <a:t> Caroline,		Ingénieure,		INERIS</a:t>
            </a:r>
          </a:p>
          <a:p>
            <a:pPr>
              <a:tabLst>
                <a:tab pos="1346200" algn="l"/>
                <a:tab pos="3049588" algn="l"/>
              </a:tabLst>
            </a:pPr>
            <a:r>
              <a:rPr lang="fr-FR" sz="900" dirty="0">
                <a:latin typeface="Times New Roman" panose="02020603050405020304" pitchFamily="18" charset="0"/>
                <a:cs typeface="Times New Roman" panose="02020603050405020304" pitchFamily="18" charset="0"/>
              </a:rPr>
              <a:t>Examinatrice	 SARTELET Karine,		Directrice de recherche,	CEREA, Ecole des Ponts</a:t>
            </a:r>
          </a:p>
          <a:p>
            <a:pPr>
              <a:tabLst>
                <a:tab pos="1346200" algn="l"/>
                <a:tab pos="3049588" algn="l"/>
              </a:tabLst>
            </a:pPr>
            <a:r>
              <a:rPr lang="fr-FR" sz="900" dirty="0">
                <a:latin typeface="Times New Roman" panose="02020603050405020304" pitchFamily="18" charset="0"/>
                <a:cs typeface="Times New Roman" panose="02020603050405020304" pitchFamily="18" charset="0"/>
              </a:rPr>
              <a:t>Co-encadrant de thèse 	 </a:t>
            </a:r>
            <a:r>
              <a:rPr lang="fr-FR" sz="900" cap="all" dirty="0">
                <a:latin typeface="Times New Roman" panose="02020603050405020304" pitchFamily="18" charset="0"/>
                <a:cs typeface="Times New Roman" panose="02020603050405020304" pitchFamily="18" charset="0"/>
              </a:rPr>
              <a:t>FAVEZ</a:t>
            </a:r>
            <a:r>
              <a:rPr lang="fr-FR" sz="900" dirty="0">
                <a:latin typeface="Times New Roman" panose="02020603050405020304" pitchFamily="18" charset="0"/>
                <a:cs typeface="Times New Roman" panose="02020603050405020304" pitchFamily="18" charset="0"/>
              </a:rPr>
              <a:t> Olivier,		Ingénieur de recherche,	INERIS</a:t>
            </a:r>
          </a:p>
          <a:p>
            <a:pPr>
              <a:tabLst>
                <a:tab pos="1346200" algn="l"/>
                <a:tab pos="3049588" algn="l"/>
              </a:tabLst>
            </a:pPr>
            <a:r>
              <a:rPr lang="fr-FR" sz="900" dirty="0">
                <a:latin typeface="Times New Roman" panose="02020603050405020304" pitchFamily="18" charset="0"/>
                <a:cs typeface="Times New Roman" panose="02020603050405020304" pitchFamily="18" charset="0"/>
              </a:rPr>
              <a:t>Co-encadrant de thèse	 FERREIRA DE BRITO </a:t>
            </a:r>
            <a:r>
              <a:rPr lang="fr-FR" sz="900" dirty="0" err="1">
                <a:latin typeface="Times New Roman" panose="02020603050405020304" pitchFamily="18" charset="0"/>
                <a:cs typeface="Times New Roman" panose="02020603050405020304" pitchFamily="18" charset="0"/>
              </a:rPr>
              <a:t>Joel</a:t>
            </a:r>
            <a:r>
              <a:rPr lang="fr-FR" sz="900" dirty="0">
                <a:latin typeface="Times New Roman" panose="02020603050405020304" pitchFamily="18" charset="0"/>
                <a:cs typeface="Times New Roman" panose="02020603050405020304" pitchFamily="18" charset="0"/>
              </a:rPr>
              <a:t>,		Maître Assistant,		CERI EE / IMT Nord Europe </a:t>
            </a:r>
          </a:p>
          <a:p>
            <a:pPr>
              <a:tabLst>
                <a:tab pos="1346200" algn="l"/>
                <a:tab pos="3049588" algn="l"/>
              </a:tabLst>
            </a:pPr>
            <a:r>
              <a:rPr lang="fr-FR" sz="900" dirty="0">
                <a:latin typeface="Times New Roman" panose="02020603050405020304" pitchFamily="18" charset="0"/>
                <a:cs typeface="Times New Roman" panose="02020603050405020304" pitchFamily="18" charset="0"/>
              </a:rPr>
              <a:t>Directrice de thèse	 </a:t>
            </a:r>
            <a:r>
              <a:rPr lang="fr-FR" sz="900" cap="all" dirty="0">
                <a:latin typeface="Times New Roman" panose="02020603050405020304" pitchFamily="18" charset="0"/>
                <a:cs typeface="Times New Roman" panose="02020603050405020304" pitchFamily="18" charset="0"/>
              </a:rPr>
              <a:t>RIFFAULT</a:t>
            </a:r>
            <a:r>
              <a:rPr lang="fr-FR" sz="900" dirty="0">
                <a:latin typeface="Times New Roman" panose="02020603050405020304" pitchFamily="18" charset="0"/>
                <a:cs typeface="Times New Roman" panose="02020603050405020304" pitchFamily="18" charset="0"/>
              </a:rPr>
              <a:t> Véronique,		Professeure,		CERI EE / IMT Nord Europe </a:t>
            </a:r>
          </a:p>
          <a:p>
            <a:pPr>
              <a:tabLst>
                <a:tab pos="1346200" algn="l"/>
                <a:tab pos="3049588" algn="l"/>
              </a:tabLst>
            </a:pPr>
            <a:endParaRPr lang="fr-FR" sz="1000" b="1" dirty="0">
              <a:solidFill>
                <a:srgbClr val="FF0000"/>
              </a:solidFill>
              <a:latin typeface="Times New Roman" panose="02020603050405020304" pitchFamily="18" charset="0"/>
              <a:cs typeface="Times New Roman" panose="02020603050405020304" pitchFamily="18" charset="0"/>
            </a:endParaRPr>
          </a:p>
          <a:p>
            <a:pPr>
              <a:tabLst>
                <a:tab pos="1346200" algn="l"/>
                <a:tab pos="3049588" algn="l"/>
              </a:tabLst>
            </a:pPr>
            <a:r>
              <a:rPr lang="fr-FR" sz="1000" b="1" dirty="0">
                <a:solidFill>
                  <a:srgbClr val="00B0F0"/>
                </a:solidFill>
                <a:latin typeface="Times New Roman" panose="02020603050405020304" pitchFamily="18" charset="0"/>
                <a:cs typeface="Times New Roman" panose="02020603050405020304" pitchFamily="18" charset="0"/>
              </a:rPr>
              <a:t>R</a:t>
            </a:r>
            <a:r>
              <a:rPr lang="fr-FR" altLang="zh-CN" sz="1000" b="1" dirty="0">
                <a:solidFill>
                  <a:srgbClr val="00B0F0"/>
                </a:solidFill>
                <a:latin typeface="Times New Roman" panose="02020603050405020304" pitchFamily="18" charset="0"/>
                <a:ea typeface="Droid Sans Fallback"/>
                <a:cs typeface="Times New Roman" panose="02020603050405020304" pitchFamily="18" charset="0"/>
              </a:rPr>
              <a:t>ésumé</a:t>
            </a: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700" dirty="0">
                <a:latin typeface="Times New Roman" panose="02020603050405020304" pitchFamily="18" charset="0"/>
                <a:cs typeface="Times New Roman" panose="02020603050405020304" pitchFamily="18" charset="0"/>
              </a:rPr>
              <a:t>L'étude des aérosols atmosphériques est cruciale en raison de leurs impacts climatiques et sur la santé humaine. Selon les recommandations actuelles de l'Organisation Mondiale de la Santé (OMS), les concentrations de PM2,5 ne devraient pas dépasser 5 µg m-3 en moyenne annuelle. Cependant, seul 2% de la population européenne vit dans des zones respectant cette limite, entraînant environ 238 000 décès par an. Comprendre l'exposition aux particules fines à cette échelle peut donc jouer un rôle important pour développer des mesures visant à réduire leurs effets. Dans ce contexte, cette thèse a caractérisé les particules fines sur 13 sites (péri-)urbains en France dans le cadre du programme CARA du dispositif national du Laboratoire Central de Surveillance de la Qualité de l’Air (LCSQA), en collaboration avec les associations agréées de surveillance de la qualité de l’air (AASQA), en utilisant des données de composition chimique des particules fines, à partir de spectromètres de masse (</a:t>
            </a:r>
            <a:r>
              <a:rPr lang="fr-FR" sz="700" dirty="0" err="1">
                <a:latin typeface="Times New Roman" panose="02020603050405020304" pitchFamily="18" charset="0"/>
                <a:cs typeface="Times New Roman" panose="02020603050405020304" pitchFamily="18" charset="0"/>
              </a:rPr>
              <a:t>Aerosol</a:t>
            </a:r>
            <a:r>
              <a:rPr lang="fr-FR" sz="700" dirty="0">
                <a:latin typeface="Times New Roman" panose="02020603050405020304" pitchFamily="18" charset="0"/>
                <a:cs typeface="Times New Roman" panose="02020603050405020304" pitchFamily="18" charset="0"/>
              </a:rPr>
              <a:t> Chemical </a:t>
            </a:r>
            <a:r>
              <a:rPr lang="fr-FR" sz="700" dirty="0" err="1">
                <a:latin typeface="Times New Roman" panose="02020603050405020304" pitchFamily="18" charset="0"/>
                <a:cs typeface="Times New Roman" panose="02020603050405020304" pitchFamily="18" charset="0"/>
              </a:rPr>
              <a:t>Speciation</a:t>
            </a:r>
            <a:r>
              <a:rPr lang="fr-FR" sz="700" dirty="0">
                <a:latin typeface="Times New Roman" panose="02020603050405020304" pitchFamily="18" charset="0"/>
                <a:cs typeface="Times New Roman" panose="02020603050405020304" pitchFamily="18" charset="0"/>
              </a:rPr>
              <a:t> Monitor, ACSM) et d’</a:t>
            </a:r>
            <a:r>
              <a:rPr lang="fr-FR" sz="700" dirty="0" err="1">
                <a:latin typeface="Times New Roman" panose="02020603050405020304" pitchFamily="18" charset="0"/>
                <a:cs typeface="Times New Roman" panose="02020603050405020304" pitchFamily="18" charset="0"/>
              </a:rPr>
              <a:t>aethalomètres</a:t>
            </a:r>
            <a:r>
              <a:rPr lang="fr-FR" sz="700" dirty="0">
                <a:latin typeface="Times New Roman" panose="02020603050405020304" pitchFamily="18" charset="0"/>
                <a:cs typeface="Times New Roman" panose="02020603050405020304" pitchFamily="18" charset="0"/>
              </a:rPr>
              <a:t> (AE33), collectées sur 2015-2021 à haute résolution temporelle. Leur traitement a inclus un contrôle qualité conforme aux procédures opérationnelles standard de l'infrastructure de recherche européenne ACTRIS. Globalement, l’aérosol organique (AO) prédomine sur l’ensemble des sites, représentant entre 40 et 60% des PM1, et montrant une saisonnalité distincte avec des concentrations plus élevées i) en hiver, en raison de l’augmentation des émissions du chauffage résidentiel, et ii) en été, en raison de l’augmentation de la photochimie, ce qui favorise la formation secondaire. Le NO3 est le deuxième contributeur le plus important de PM1 (15‑30 %), atteignent son maximum en printemps, en particulier dans le nord de la France, et jouant un rôle important lors des épisodes de pollution. Le sulfate d’ammonium et le carbone suie (</a:t>
            </a:r>
            <a:r>
              <a:rPr lang="fr-FR" sz="700" dirty="0" err="1">
                <a:latin typeface="Times New Roman" panose="02020603050405020304" pitchFamily="18" charset="0"/>
                <a:cs typeface="Times New Roman" panose="02020603050405020304" pitchFamily="18" charset="0"/>
              </a:rPr>
              <a:t>eBC</a:t>
            </a:r>
            <a:r>
              <a:rPr lang="fr-FR" sz="700" dirty="0">
                <a:latin typeface="Times New Roman" panose="02020603050405020304" pitchFamily="18" charset="0"/>
                <a:cs typeface="Times New Roman" panose="02020603050405020304" pitchFamily="18" charset="0"/>
              </a:rPr>
              <a:t>) complètent les espèces majeures de l’aérosol fin, avec des contributions relatives fortement influencées respectivement par l’origine des masses d’air et la stabilité météorologique. Une nouvelle méthode de type </a:t>
            </a:r>
            <a:r>
              <a:rPr lang="fr-FR" sz="700" dirty="0" err="1">
                <a:latin typeface="Times New Roman" panose="02020603050405020304" pitchFamily="18" charset="0"/>
                <a:cs typeface="Times New Roman" panose="02020603050405020304" pitchFamily="18" charset="0"/>
              </a:rPr>
              <a:t>rolling</a:t>
            </a:r>
            <a:r>
              <a:rPr lang="fr-FR" sz="700" dirty="0">
                <a:latin typeface="Times New Roman" panose="02020603050405020304" pitchFamily="18" charset="0"/>
                <a:cs typeface="Times New Roman" panose="02020603050405020304" pitchFamily="18" charset="0"/>
              </a:rPr>
              <a:t> Positive Matrix </a:t>
            </a:r>
            <a:r>
              <a:rPr lang="fr-FR" sz="700" dirty="0" err="1">
                <a:latin typeface="Times New Roman" panose="02020603050405020304" pitchFamily="18" charset="0"/>
                <a:cs typeface="Times New Roman" panose="02020603050405020304" pitchFamily="18" charset="0"/>
              </a:rPr>
              <a:t>Factorization</a:t>
            </a:r>
            <a:r>
              <a:rPr lang="fr-FR" sz="700" dirty="0">
                <a:latin typeface="Times New Roman" panose="02020603050405020304" pitchFamily="18" charset="0"/>
                <a:cs typeface="Times New Roman" panose="02020603050405020304" pitchFamily="18" charset="0"/>
              </a:rPr>
              <a:t> (PMF glissante) a été utilisée pour étudier les sources et origines de l’AO. Elle a l'avantage de déceler les changements temporels potentiels dans les profils des sources au sein de jeux de données pluriannuels. Les facteurs primaires identifiés sont liés principalement aux processus de combustion. En particulier, l’AO de type hydrocarboné lié aux émissions à l’échappement du trafic (HOA) et celui provenant de la combustion de biomasse (BBOA) sont présents sur tous les sites, avec des contributions de l’ordre de 15% de la masse d’AO. Le BBOA présente une saisonnalité marquée avec un pic en hiver dû à l'augmentation des émissions du chauffage au bois résidentiel. D’autres sources primaires spécifiques à certains sites ont été également mises en évidence : celles liées aux activités de cuisson (10-14%), à des émissions portuaires et/ou industrielles (4% à Marseille) ou des activités industrielles spécifiques incluant l'utilisation d’amines (Strasbourg, Creil). Les facteurs oxygénés, distingués entre leurs fractions moins et plus oxydées (LO-OOA et MO-OOA, respectivement), dominent l’AO sur tous les sites, avec une contribution moyenne de 74%, suggérant des processus de vieillissement et de formation secondaire importants. L’ensemble de ces résultats éclaire les principales sources d’AO en France et permet d’orienter les politiques publiques de réduction des émissions et d’amélioration de la qualité de l’air. Ils peuvent aussi contribuer à améliorer la précision des modèles de qualité de l'air, avec l’initiation de premiers exercices de comparaison avec le modèle CHIMERE au cours de la thèse. Les résultats obtenus présentent également un fort intérêt pour une meilleure compréhension de l’impact sanitaire des PM, constituant notamment la base de futures études épidémiologiques.</a:t>
            </a:r>
            <a:endParaRPr lang="fr-FR" altLang="zh-CN" sz="700" b="1" dirty="0">
              <a:solidFill>
                <a:srgbClr val="FF0000"/>
              </a:solidFill>
              <a:latin typeface="Times New Roman" panose="02020603050405020304" pitchFamily="18" charset="0"/>
              <a:cs typeface="Times New Roman" panose="02020603050405020304" pitchFamily="18" charset="0"/>
            </a:endParaRPr>
          </a:p>
        </p:txBody>
      </p:sp>
      <p:sp>
        <p:nvSpPr>
          <p:cNvPr id="7" name="Titre 6"/>
          <p:cNvSpPr>
            <a:spLocks noGrp="1"/>
          </p:cNvSpPr>
          <p:nvPr>
            <p:ph type="title"/>
          </p:nvPr>
        </p:nvSpPr>
        <p:spPr bwMode="gray">
          <a:xfrm>
            <a:off x="2555776" y="0"/>
            <a:ext cx="3528218" cy="908720"/>
          </a:xfrm>
        </p:spPr>
        <p:txBody>
          <a:bodyPr anchor="ctr"/>
          <a:lstStyle/>
          <a:p>
            <a:pPr algn="ctr">
              <a:defRPr/>
            </a:pPr>
            <a:r>
              <a:rPr lang="fr-FR" sz="2000" dirty="0"/>
              <a:t>AVIS de </a:t>
            </a:r>
            <a:br>
              <a:rPr lang="fr-FR" sz="2000" dirty="0"/>
            </a:br>
            <a:r>
              <a:rPr lang="fr-FR" sz="2000" dirty="0"/>
              <a:t>Soutenance de thèse</a:t>
            </a:r>
            <a:endParaRPr lang="fr-FR" sz="20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72" y="196936"/>
            <a:ext cx="5762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5968" y="152400"/>
            <a:ext cx="1360593" cy="576064"/>
          </a:xfrm>
          <a:prstGeom prst="rect">
            <a:avLst/>
          </a:prstGeom>
          <a:solidFill>
            <a:schemeClr val="bg1"/>
          </a:solidFill>
        </p:spPr>
      </p:pic>
      <p:pic>
        <p:nvPicPr>
          <p:cNvPr id="2" name="Imag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13195" y="153920"/>
            <a:ext cx="1211059" cy="619947"/>
          </a:xfrm>
          <a:prstGeom prst="rect">
            <a:avLst/>
          </a:prstGeom>
          <a:solidFill>
            <a:schemeClr val="bg1"/>
          </a:solidFill>
        </p:spPr>
      </p:pic>
      <p:pic>
        <p:nvPicPr>
          <p:cNvPr id="3" name="Image 2"/>
          <p:cNvPicPr>
            <a:picLocks noChangeAspect="1"/>
          </p:cNvPicPr>
          <p:nvPr/>
        </p:nvPicPr>
        <p:blipFill rotWithShape="1">
          <a:blip r:embed="rId6">
            <a:extLst>
              <a:ext uri="{28A0092B-C50C-407E-A947-70E740481C1C}">
                <a14:useLocalDpi xmlns:a14="http://schemas.microsoft.com/office/drawing/2010/main" val="0"/>
              </a:ext>
            </a:extLst>
          </a:blip>
          <a:srcRect l="5287" t="9057" r="8431" b="18188"/>
          <a:stretch/>
        </p:blipFill>
        <p:spPr>
          <a:xfrm>
            <a:off x="6012160" y="152400"/>
            <a:ext cx="1656184" cy="576064"/>
          </a:xfrm>
          <a:prstGeom prst="rect">
            <a:avLst/>
          </a:prstGeom>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4566</TotalTime>
  <Words>980</Words>
  <Application>Microsoft Office PowerPoint</Application>
  <PresentationFormat>Affichage à l'écran (4:3)</PresentationFormat>
  <Paragraphs>34</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586</cp:revision>
  <cp:lastPrinted>2022-09-02T08:08:34Z</cp:lastPrinted>
  <dcterms:created xsi:type="dcterms:W3CDTF">2017-02-14T10:24:51Z</dcterms:created>
  <dcterms:modified xsi:type="dcterms:W3CDTF">2023-12-11T08:50:39Z</dcterms:modified>
</cp:coreProperties>
</file>